
<file path=[Content_Types].xml><?xml version="1.0" encoding="utf-8"?>
<Types xmlns="http://schemas.openxmlformats.org/package/2006/content-types">
  <Default Extension="(null)" ContentType="image/x-emf"/>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5" r:id="rId3"/>
    <p:sldId id="257" r:id="rId4"/>
    <p:sldId id="258" r:id="rId5"/>
    <p:sldId id="259" r:id="rId6"/>
    <p:sldId id="260" r:id="rId7"/>
    <p:sldId id="261" r:id="rId8"/>
    <p:sldId id="263" r:id="rId9"/>
    <p:sldId id="262" r:id="rId10"/>
    <p:sldId id="264" r:id="rId11"/>
    <p:sldId id="276" r:id="rId12"/>
    <p:sldId id="277" r:id="rId13"/>
    <p:sldId id="265" r:id="rId14"/>
    <p:sldId id="266" r:id="rId15"/>
    <p:sldId id="267" r:id="rId16"/>
    <p:sldId id="278" r:id="rId17"/>
    <p:sldId id="279" r:id="rId18"/>
    <p:sldId id="269" r:id="rId19"/>
    <p:sldId id="270" r:id="rId20"/>
    <p:sldId id="268" r:id="rId21"/>
    <p:sldId id="271" r:id="rId22"/>
    <p:sldId id="272" r:id="rId23"/>
    <p:sldId id="273" r:id="rId24"/>
    <p:sldId id="274" r:id="rId25"/>
    <p:sldId id="280" r:id="rId26"/>
    <p:sldId id="282" r:id="rId27"/>
    <p:sldId id="283" r:id="rId28"/>
    <p:sldId id="284" r:id="rId29"/>
    <p:sldId id="285" r:id="rId30"/>
    <p:sldId id="286" r:id="rId31"/>
    <p:sldId id="287" r:id="rId32"/>
    <p:sldId id="289" r:id="rId33"/>
    <p:sldId id="288" r:id="rId34"/>
    <p:sldId id="311" r:id="rId35"/>
    <p:sldId id="291" r:id="rId36"/>
    <p:sldId id="292" r:id="rId37"/>
    <p:sldId id="293" r:id="rId38"/>
    <p:sldId id="294" r:id="rId39"/>
    <p:sldId id="295" r:id="rId40"/>
    <p:sldId id="296" r:id="rId41"/>
    <p:sldId id="290" r:id="rId42"/>
    <p:sldId id="297" r:id="rId43"/>
    <p:sldId id="298" r:id="rId44"/>
    <p:sldId id="299" r:id="rId45"/>
    <p:sldId id="331" r:id="rId46"/>
    <p:sldId id="307" r:id="rId47"/>
    <p:sldId id="300" r:id="rId48"/>
    <p:sldId id="301" r:id="rId49"/>
    <p:sldId id="302" r:id="rId50"/>
    <p:sldId id="308" r:id="rId51"/>
    <p:sldId id="309" r:id="rId52"/>
    <p:sldId id="323" r:id="rId53"/>
    <p:sldId id="322" r:id="rId54"/>
    <p:sldId id="324" r:id="rId55"/>
    <p:sldId id="325" r:id="rId56"/>
    <p:sldId id="310" r:id="rId57"/>
    <p:sldId id="304" r:id="rId58"/>
    <p:sldId id="305" r:id="rId59"/>
    <p:sldId id="317" r:id="rId60"/>
    <p:sldId id="318" r:id="rId61"/>
    <p:sldId id="319" r:id="rId62"/>
    <p:sldId id="313" r:id="rId63"/>
    <p:sldId id="326" r:id="rId64"/>
    <p:sldId id="327" r:id="rId65"/>
    <p:sldId id="328" r:id="rId66"/>
    <p:sldId id="329" r:id="rId67"/>
    <p:sldId id="330" r:id="rId68"/>
    <p:sldId id="303" r:id="rId69"/>
    <p:sldId id="314" r:id="rId70"/>
    <p:sldId id="321" r:id="rId71"/>
    <p:sldId id="312" r:id="rId72"/>
    <p:sldId id="315" r:id="rId73"/>
    <p:sldId id="316" r:id="rId74"/>
    <p:sldId id="332" r:id="rId75"/>
    <p:sldId id="333" r:id="rId76"/>
    <p:sldId id="334" r:id="rId77"/>
    <p:sldId id="335" r:id="rId78"/>
    <p:sldId id="336" r:id="rId79"/>
    <p:sldId id="338" r:id="rId80"/>
    <p:sldId id="337" r:id="rId81"/>
    <p:sldId id="339" r:id="rId82"/>
    <p:sldId id="340"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5B25FE48-6360-B74C-8D44-938137C673EE}">
          <p14:sldIdLst>
            <p14:sldId id="256"/>
            <p14:sldId id="275"/>
            <p14:sldId id="257"/>
            <p14:sldId id="258"/>
            <p14:sldId id="259"/>
            <p14:sldId id="260"/>
            <p14:sldId id="261"/>
            <p14:sldId id="263"/>
            <p14:sldId id="262"/>
            <p14:sldId id="264"/>
            <p14:sldId id="276"/>
            <p14:sldId id="277"/>
            <p14:sldId id="265"/>
            <p14:sldId id="266"/>
            <p14:sldId id="267"/>
            <p14:sldId id="278"/>
            <p14:sldId id="279"/>
            <p14:sldId id="269"/>
            <p14:sldId id="270"/>
            <p14:sldId id="268"/>
            <p14:sldId id="271"/>
            <p14:sldId id="272"/>
            <p14:sldId id="273"/>
            <p14:sldId id="274"/>
            <p14:sldId id="280"/>
            <p14:sldId id="282"/>
            <p14:sldId id="283"/>
            <p14:sldId id="284"/>
            <p14:sldId id="285"/>
            <p14:sldId id="286"/>
            <p14:sldId id="287"/>
            <p14:sldId id="289"/>
            <p14:sldId id="288"/>
          </p14:sldIdLst>
        </p14:section>
        <p14:section name="ATAC December 2021" id="{9A08D5F4-071D-5E40-900D-5FD48A6CDE57}">
          <p14:sldIdLst>
            <p14:sldId id="311"/>
            <p14:sldId id="291"/>
            <p14:sldId id="292"/>
            <p14:sldId id="293"/>
            <p14:sldId id="294"/>
            <p14:sldId id="295"/>
            <p14:sldId id="296"/>
            <p14:sldId id="290"/>
            <p14:sldId id="297"/>
            <p14:sldId id="298"/>
            <p14:sldId id="299"/>
            <p14:sldId id="331"/>
            <p14:sldId id="307"/>
            <p14:sldId id="300"/>
            <p14:sldId id="301"/>
            <p14:sldId id="302"/>
            <p14:sldId id="308"/>
            <p14:sldId id="309"/>
            <p14:sldId id="323"/>
            <p14:sldId id="322"/>
            <p14:sldId id="324"/>
            <p14:sldId id="325"/>
            <p14:sldId id="310"/>
            <p14:sldId id="304"/>
            <p14:sldId id="305"/>
            <p14:sldId id="317"/>
            <p14:sldId id="318"/>
            <p14:sldId id="319"/>
          </p14:sldIdLst>
        </p14:section>
        <p14:section name="Motif analysis" id="{AEFC6969-ACA2-3247-A98A-4F22D48A6D72}">
          <p14:sldIdLst>
            <p14:sldId id="313"/>
            <p14:sldId id="326"/>
            <p14:sldId id="327"/>
            <p14:sldId id="328"/>
            <p14:sldId id="329"/>
            <p14:sldId id="330"/>
            <p14:sldId id="303"/>
            <p14:sldId id="314"/>
            <p14:sldId id="321"/>
          </p14:sldIdLst>
        </p14:section>
        <p14:section name="TCF7 ChIPseq" id="{41F9EE86-A983-9E45-A037-FD2E504E0489}">
          <p14:sldIdLst>
            <p14:sldId id="312"/>
            <p14:sldId id="315"/>
            <p14:sldId id="316"/>
            <p14:sldId id="332"/>
            <p14:sldId id="333"/>
            <p14:sldId id="334"/>
          </p14:sldIdLst>
        </p14:section>
        <p14:section name="Exclude DN1KODec1" id="{E8AA11F5-3941-0E4D-A926-1745FE0251C4}">
          <p14:sldIdLst>
            <p14:sldId id="335"/>
            <p14:sldId id="336"/>
            <p14:sldId id="338"/>
            <p14:sldId id="337"/>
            <p14:sldId id="339"/>
            <p14:sldId id="3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97"/>
    <p:restoredTop sz="96327"/>
  </p:normalViewPr>
  <p:slideViewPr>
    <p:cSldViewPr snapToGrid="0" snapToObjects="1">
      <p:cViewPr varScale="1">
        <p:scale>
          <a:sx n="144" d="100"/>
          <a:sy n="144" d="100"/>
        </p:scale>
        <p:origin x="232" y="35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778275-68BD-DE45-83EA-56876901AF20}"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fr-FR"/>
        </a:p>
      </dgm:t>
    </dgm:pt>
    <dgm:pt modelId="{527B06A3-D94F-0F46-BA40-683E8D6CCD06}">
      <dgm:prSet phldrT="[Texte]"/>
      <dgm:spPr/>
      <dgm:t>
        <a:bodyPr/>
        <a:lstStyle/>
        <a:p>
          <a:r>
            <a:rPr lang="fr-FR" dirty="0" err="1"/>
            <a:t>Peaks</a:t>
          </a:r>
          <a:endParaRPr lang="fr-FR" dirty="0"/>
        </a:p>
      </dgm:t>
    </dgm:pt>
    <dgm:pt modelId="{B0B69F01-A2D5-7E4A-A5B8-DD796D982F45}" type="parTrans" cxnId="{1D73577D-70D7-8E46-B4C6-F4C612B701C8}">
      <dgm:prSet/>
      <dgm:spPr/>
      <dgm:t>
        <a:bodyPr/>
        <a:lstStyle/>
        <a:p>
          <a:endParaRPr lang="fr-FR"/>
        </a:p>
      </dgm:t>
    </dgm:pt>
    <dgm:pt modelId="{A159CC0A-58E3-444E-9215-7175BCA2890B}" type="sibTrans" cxnId="{1D73577D-70D7-8E46-B4C6-F4C612B701C8}">
      <dgm:prSet/>
      <dgm:spPr/>
      <dgm:t>
        <a:bodyPr/>
        <a:lstStyle/>
        <a:p>
          <a:endParaRPr lang="fr-FR"/>
        </a:p>
      </dgm:t>
    </dgm:pt>
    <dgm:pt modelId="{F3D0FDA1-4FF2-F840-83AC-956FC16BFDA8}">
      <dgm:prSet phldrT="[Texte]"/>
      <dgm:spPr/>
      <dgm:t>
        <a:bodyPr/>
        <a:lstStyle/>
        <a:p>
          <a:r>
            <a:rPr lang="fr-FR" dirty="0"/>
            <a:t>3x WT</a:t>
          </a:r>
        </a:p>
      </dgm:t>
    </dgm:pt>
    <dgm:pt modelId="{80524533-6F2F-154B-B9BC-E4358CCC5A9B}" type="parTrans" cxnId="{35E54DD2-5F1F-D240-8FCC-E39943D3954D}">
      <dgm:prSet/>
      <dgm:spPr/>
      <dgm:t>
        <a:bodyPr/>
        <a:lstStyle/>
        <a:p>
          <a:endParaRPr lang="fr-FR"/>
        </a:p>
      </dgm:t>
    </dgm:pt>
    <dgm:pt modelId="{4EDECC2C-4B41-3546-A306-088352FA9E66}" type="sibTrans" cxnId="{35E54DD2-5F1F-D240-8FCC-E39943D3954D}">
      <dgm:prSet/>
      <dgm:spPr/>
      <dgm:t>
        <a:bodyPr/>
        <a:lstStyle/>
        <a:p>
          <a:endParaRPr lang="fr-FR"/>
        </a:p>
      </dgm:t>
    </dgm:pt>
    <dgm:pt modelId="{9468A961-3088-5B46-A43E-2FD07F35D950}">
      <dgm:prSet phldrT="[Texte]"/>
      <dgm:spPr/>
      <dgm:t>
        <a:bodyPr/>
        <a:lstStyle/>
        <a:p>
          <a:r>
            <a:rPr lang="fr-FR" dirty="0"/>
            <a:t>4x KO</a:t>
          </a:r>
        </a:p>
      </dgm:t>
    </dgm:pt>
    <dgm:pt modelId="{215FB595-CC71-F040-86FA-1B0A24CD3E4E}" type="parTrans" cxnId="{BA8F4956-3CE4-7C44-B906-A1360EDFD3C0}">
      <dgm:prSet/>
      <dgm:spPr/>
      <dgm:t>
        <a:bodyPr/>
        <a:lstStyle/>
        <a:p>
          <a:endParaRPr lang="fr-FR"/>
        </a:p>
      </dgm:t>
    </dgm:pt>
    <dgm:pt modelId="{18531AE3-BE54-3E44-A663-E7FE8C1BBEF5}" type="sibTrans" cxnId="{BA8F4956-3CE4-7C44-B906-A1360EDFD3C0}">
      <dgm:prSet/>
      <dgm:spPr/>
      <dgm:t>
        <a:bodyPr/>
        <a:lstStyle/>
        <a:p>
          <a:endParaRPr lang="fr-FR"/>
        </a:p>
      </dgm:t>
    </dgm:pt>
    <dgm:pt modelId="{75FDB43D-01C7-5B46-A8EE-CD81A0C08A3E}">
      <dgm:prSet phldrT="[Texte]"/>
      <dgm:spPr/>
      <dgm:t>
        <a:bodyPr/>
        <a:lstStyle/>
        <a:p>
          <a:r>
            <a:rPr lang="fr-FR" dirty="0" err="1"/>
            <a:t>Diffbind</a:t>
          </a:r>
          <a:endParaRPr lang="fr-FR" dirty="0"/>
        </a:p>
      </dgm:t>
    </dgm:pt>
    <dgm:pt modelId="{33F80FA5-E763-924C-9860-C91255453774}" type="parTrans" cxnId="{D45139E7-6CF3-0246-8532-B29EFD7FE7D8}">
      <dgm:prSet/>
      <dgm:spPr/>
      <dgm:t>
        <a:bodyPr/>
        <a:lstStyle/>
        <a:p>
          <a:endParaRPr lang="fr-FR"/>
        </a:p>
      </dgm:t>
    </dgm:pt>
    <dgm:pt modelId="{18638DB0-143B-494C-B124-CD27B8466B60}" type="sibTrans" cxnId="{D45139E7-6CF3-0246-8532-B29EFD7FE7D8}">
      <dgm:prSet/>
      <dgm:spPr/>
      <dgm:t>
        <a:bodyPr/>
        <a:lstStyle/>
        <a:p>
          <a:endParaRPr lang="fr-FR"/>
        </a:p>
      </dgm:t>
    </dgm:pt>
    <dgm:pt modelId="{7A297DBC-2200-A541-B68B-1B4ADA4689AF}">
      <dgm:prSet phldrT="[Texte]"/>
      <dgm:spPr/>
      <dgm:t>
        <a:bodyPr/>
        <a:lstStyle/>
        <a:p>
          <a:r>
            <a:rPr lang="fr-FR" dirty="0"/>
            <a:t>DeSeq2</a:t>
          </a:r>
        </a:p>
      </dgm:t>
    </dgm:pt>
    <dgm:pt modelId="{63BD2458-DA87-6446-B27C-1D91DD4A573E}" type="parTrans" cxnId="{54781051-2D62-364A-8186-95430CD42EE6}">
      <dgm:prSet/>
      <dgm:spPr/>
      <dgm:t>
        <a:bodyPr/>
        <a:lstStyle/>
        <a:p>
          <a:endParaRPr lang="fr-FR"/>
        </a:p>
      </dgm:t>
    </dgm:pt>
    <dgm:pt modelId="{6D61920F-C485-8844-88BC-4D15359DF70C}" type="sibTrans" cxnId="{54781051-2D62-364A-8186-95430CD42EE6}">
      <dgm:prSet/>
      <dgm:spPr/>
      <dgm:t>
        <a:bodyPr/>
        <a:lstStyle/>
        <a:p>
          <a:endParaRPr lang="fr-FR"/>
        </a:p>
      </dgm:t>
    </dgm:pt>
    <dgm:pt modelId="{A608EFDB-A84D-9647-8265-F252254B6642}">
      <dgm:prSet phldrT="[Texte]"/>
      <dgm:spPr/>
      <dgm:t>
        <a:bodyPr/>
        <a:lstStyle/>
        <a:p>
          <a:r>
            <a:rPr lang="fr-FR" dirty="0" err="1"/>
            <a:t>Padj</a:t>
          </a:r>
          <a:r>
            <a:rPr lang="fr-FR" dirty="0"/>
            <a:t>-value &lt;0,05</a:t>
          </a:r>
        </a:p>
      </dgm:t>
    </dgm:pt>
    <dgm:pt modelId="{AF0A751C-B110-FD4A-9BF9-A257483B8E50}" type="parTrans" cxnId="{FCBBCFC9-51B4-F741-BABC-B63A2832121C}">
      <dgm:prSet/>
      <dgm:spPr/>
      <dgm:t>
        <a:bodyPr/>
        <a:lstStyle/>
        <a:p>
          <a:endParaRPr lang="fr-FR"/>
        </a:p>
      </dgm:t>
    </dgm:pt>
    <dgm:pt modelId="{9C8B5A2D-8370-8647-8F06-EFEF861CFCF6}" type="sibTrans" cxnId="{FCBBCFC9-51B4-F741-BABC-B63A2832121C}">
      <dgm:prSet/>
      <dgm:spPr/>
      <dgm:t>
        <a:bodyPr/>
        <a:lstStyle/>
        <a:p>
          <a:endParaRPr lang="fr-FR"/>
        </a:p>
      </dgm:t>
    </dgm:pt>
    <dgm:pt modelId="{61771923-7CB9-6F4C-BB7B-56A2AAC20F71}">
      <dgm:prSet phldrT="[Texte]"/>
      <dgm:spPr/>
      <dgm:t>
        <a:bodyPr/>
        <a:lstStyle/>
        <a:p>
          <a:r>
            <a:rPr lang="fr-FR" dirty="0" err="1"/>
            <a:t>Visualization</a:t>
          </a:r>
          <a:endParaRPr lang="fr-FR" dirty="0"/>
        </a:p>
      </dgm:t>
    </dgm:pt>
    <dgm:pt modelId="{09BB0AB4-0C91-6A46-AD16-C2179CF00185}" type="parTrans" cxnId="{2F6D9407-7FA5-E740-BF5B-4B39EB09C8A4}">
      <dgm:prSet/>
      <dgm:spPr/>
      <dgm:t>
        <a:bodyPr/>
        <a:lstStyle/>
        <a:p>
          <a:endParaRPr lang="fr-FR"/>
        </a:p>
      </dgm:t>
    </dgm:pt>
    <dgm:pt modelId="{BA4D67DA-1C68-FE45-8788-B3FC0D714B3E}" type="sibTrans" cxnId="{2F6D9407-7FA5-E740-BF5B-4B39EB09C8A4}">
      <dgm:prSet/>
      <dgm:spPr/>
      <dgm:t>
        <a:bodyPr/>
        <a:lstStyle/>
        <a:p>
          <a:endParaRPr lang="fr-FR"/>
        </a:p>
      </dgm:t>
    </dgm:pt>
    <dgm:pt modelId="{D2A119EC-6B48-9E4E-9E0D-F78463B42A6A}">
      <dgm:prSet phldrT="[Texte]"/>
      <dgm:spPr/>
      <dgm:t>
        <a:bodyPr/>
        <a:lstStyle/>
        <a:p>
          <a:r>
            <a:rPr lang="fr-FR" dirty="0" err="1"/>
            <a:t>Heatmap</a:t>
          </a:r>
          <a:endParaRPr lang="fr-FR" dirty="0"/>
        </a:p>
      </dgm:t>
    </dgm:pt>
    <dgm:pt modelId="{C90D48F6-4006-3F41-B2D7-131D40625C22}" type="parTrans" cxnId="{0E7BE3D9-9D03-AD4B-ADC4-8C3570A46B39}">
      <dgm:prSet/>
      <dgm:spPr/>
      <dgm:t>
        <a:bodyPr/>
        <a:lstStyle/>
        <a:p>
          <a:endParaRPr lang="fr-FR"/>
        </a:p>
      </dgm:t>
    </dgm:pt>
    <dgm:pt modelId="{1F15C147-533D-1F45-84B1-3E27B30828B2}" type="sibTrans" cxnId="{0E7BE3D9-9D03-AD4B-ADC4-8C3570A46B39}">
      <dgm:prSet/>
      <dgm:spPr/>
      <dgm:t>
        <a:bodyPr/>
        <a:lstStyle/>
        <a:p>
          <a:endParaRPr lang="fr-FR"/>
        </a:p>
      </dgm:t>
    </dgm:pt>
    <dgm:pt modelId="{5F7A7470-EF1C-AD4E-9D14-D9C31E2E07B9}" type="pres">
      <dgm:prSet presAssocID="{B4778275-68BD-DE45-83EA-56876901AF20}" presName="linearFlow" presStyleCnt="0">
        <dgm:presLayoutVars>
          <dgm:dir/>
          <dgm:animLvl val="lvl"/>
          <dgm:resizeHandles val="exact"/>
        </dgm:presLayoutVars>
      </dgm:prSet>
      <dgm:spPr/>
    </dgm:pt>
    <dgm:pt modelId="{3DA64773-09EE-B749-AAA4-AC99DEAA3E4B}" type="pres">
      <dgm:prSet presAssocID="{527B06A3-D94F-0F46-BA40-683E8D6CCD06}" presName="composite" presStyleCnt="0"/>
      <dgm:spPr/>
    </dgm:pt>
    <dgm:pt modelId="{1CABB91B-5A31-2049-ABC7-CD9DCBBB9FE0}" type="pres">
      <dgm:prSet presAssocID="{527B06A3-D94F-0F46-BA40-683E8D6CCD06}" presName="parentText" presStyleLbl="alignNode1" presStyleIdx="0" presStyleCnt="3">
        <dgm:presLayoutVars>
          <dgm:chMax val="1"/>
          <dgm:bulletEnabled val="1"/>
        </dgm:presLayoutVars>
      </dgm:prSet>
      <dgm:spPr/>
    </dgm:pt>
    <dgm:pt modelId="{9C03F95E-67B7-6348-9551-0E5E5DF23FF4}" type="pres">
      <dgm:prSet presAssocID="{527B06A3-D94F-0F46-BA40-683E8D6CCD06}" presName="descendantText" presStyleLbl="alignAcc1" presStyleIdx="0" presStyleCnt="3">
        <dgm:presLayoutVars>
          <dgm:bulletEnabled val="1"/>
        </dgm:presLayoutVars>
      </dgm:prSet>
      <dgm:spPr/>
    </dgm:pt>
    <dgm:pt modelId="{16740C04-4ADC-0747-8689-3BC52D55731D}" type="pres">
      <dgm:prSet presAssocID="{A159CC0A-58E3-444E-9215-7175BCA2890B}" presName="sp" presStyleCnt="0"/>
      <dgm:spPr/>
    </dgm:pt>
    <dgm:pt modelId="{3146B738-08B1-8140-B76B-CF3A0F027240}" type="pres">
      <dgm:prSet presAssocID="{75FDB43D-01C7-5B46-A8EE-CD81A0C08A3E}" presName="composite" presStyleCnt="0"/>
      <dgm:spPr/>
    </dgm:pt>
    <dgm:pt modelId="{88E9A8F5-9BAC-3E4E-9FB3-197B7AEF3E9B}" type="pres">
      <dgm:prSet presAssocID="{75FDB43D-01C7-5B46-A8EE-CD81A0C08A3E}" presName="parentText" presStyleLbl="alignNode1" presStyleIdx="1" presStyleCnt="3">
        <dgm:presLayoutVars>
          <dgm:chMax val="1"/>
          <dgm:bulletEnabled val="1"/>
        </dgm:presLayoutVars>
      </dgm:prSet>
      <dgm:spPr/>
    </dgm:pt>
    <dgm:pt modelId="{943ADC41-B8EB-9146-98BB-5AA67D62F04C}" type="pres">
      <dgm:prSet presAssocID="{75FDB43D-01C7-5B46-A8EE-CD81A0C08A3E}" presName="descendantText" presStyleLbl="alignAcc1" presStyleIdx="1" presStyleCnt="3">
        <dgm:presLayoutVars>
          <dgm:bulletEnabled val="1"/>
        </dgm:presLayoutVars>
      </dgm:prSet>
      <dgm:spPr/>
    </dgm:pt>
    <dgm:pt modelId="{D9C31670-5963-9D41-8BE8-7A6591C032A4}" type="pres">
      <dgm:prSet presAssocID="{18638DB0-143B-494C-B124-CD27B8466B60}" presName="sp" presStyleCnt="0"/>
      <dgm:spPr/>
    </dgm:pt>
    <dgm:pt modelId="{B06C8C69-F14F-0F47-88CC-B372F3B468E8}" type="pres">
      <dgm:prSet presAssocID="{61771923-7CB9-6F4C-BB7B-56A2AAC20F71}" presName="composite" presStyleCnt="0"/>
      <dgm:spPr/>
    </dgm:pt>
    <dgm:pt modelId="{26D3BEA3-4860-D746-8066-58A95A32D432}" type="pres">
      <dgm:prSet presAssocID="{61771923-7CB9-6F4C-BB7B-56A2AAC20F71}" presName="parentText" presStyleLbl="alignNode1" presStyleIdx="2" presStyleCnt="3">
        <dgm:presLayoutVars>
          <dgm:chMax val="1"/>
          <dgm:bulletEnabled val="1"/>
        </dgm:presLayoutVars>
      </dgm:prSet>
      <dgm:spPr/>
    </dgm:pt>
    <dgm:pt modelId="{B78B45A5-16FE-BA46-AD48-59F72E8F6550}" type="pres">
      <dgm:prSet presAssocID="{61771923-7CB9-6F4C-BB7B-56A2AAC20F71}" presName="descendantText" presStyleLbl="alignAcc1" presStyleIdx="2" presStyleCnt="3">
        <dgm:presLayoutVars>
          <dgm:bulletEnabled val="1"/>
        </dgm:presLayoutVars>
      </dgm:prSet>
      <dgm:spPr/>
    </dgm:pt>
  </dgm:ptLst>
  <dgm:cxnLst>
    <dgm:cxn modelId="{7C6B2903-7EC9-8F43-A9F6-592B1A89A199}" type="presOf" srcId="{61771923-7CB9-6F4C-BB7B-56A2AAC20F71}" destId="{26D3BEA3-4860-D746-8066-58A95A32D432}" srcOrd="0" destOrd="0" presId="urn:microsoft.com/office/officeart/2005/8/layout/chevron2"/>
    <dgm:cxn modelId="{2F6D9407-7FA5-E740-BF5B-4B39EB09C8A4}" srcId="{B4778275-68BD-DE45-83EA-56876901AF20}" destId="{61771923-7CB9-6F4C-BB7B-56A2AAC20F71}" srcOrd="2" destOrd="0" parTransId="{09BB0AB4-0C91-6A46-AD16-C2179CF00185}" sibTransId="{BA4D67DA-1C68-FE45-8788-B3FC0D714B3E}"/>
    <dgm:cxn modelId="{54781051-2D62-364A-8186-95430CD42EE6}" srcId="{75FDB43D-01C7-5B46-A8EE-CD81A0C08A3E}" destId="{7A297DBC-2200-A541-B68B-1B4ADA4689AF}" srcOrd="0" destOrd="0" parTransId="{63BD2458-DA87-6446-B27C-1D91DD4A573E}" sibTransId="{6D61920F-C485-8844-88BC-4D15359DF70C}"/>
    <dgm:cxn modelId="{BA8F4956-3CE4-7C44-B906-A1360EDFD3C0}" srcId="{527B06A3-D94F-0F46-BA40-683E8D6CCD06}" destId="{9468A961-3088-5B46-A43E-2FD07F35D950}" srcOrd="1" destOrd="0" parTransId="{215FB595-CC71-F040-86FA-1B0A24CD3E4E}" sibTransId="{18531AE3-BE54-3E44-A663-E7FE8C1BBEF5}"/>
    <dgm:cxn modelId="{32752D71-3A3C-3343-9DE5-A33FC2F58196}" type="presOf" srcId="{527B06A3-D94F-0F46-BA40-683E8D6CCD06}" destId="{1CABB91B-5A31-2049-ABC7-CD9DCBBB9FE0}" srcOrd="0" destOrd="0" presId="urn:microsoft.com/office/officeart/2005/8/layout/chevron2"/>
    <dgm:cxn modelId="{1D73577D-70D7-8E46-B4C6-F4C612B701C8}" srcId="{B4778275-68BD-DE45-83EA-56876901AF20}" destId="{527B06A3-D94F-0F46-BA40-683E8D6CCD06}" srcOrd="0" destOrd="0" parTransId="{B0B69F01-A2D5-7E4A-A5B8-DD796D982F45}" sibTransId="{A159CC0A-58E3-444E-9215-7175BCA2890B}"/>
    <dgm:cxn modelId="{F9670E86-046A-F244-B60C-DC299FE826B3}" type="presOf" srcId="{A608EFDB-A84D-9647-8265-F252254B6642}" destId="{943ADC41-B8EB-9146-98BB-5AA67D62F04C}" srcOrd="0" destOrd="1" presId="urn:microsoft.com/office/officeart/2005/8/layout/chevron2"/>
    <dgm:cxn modelId="{5CCA49A5-EB35-7240-B3CC-3ED4CE3FCD96}" type="presOf" srcId="{D2A119EC-6B48-9E4E-9E0D-F78463B42A6A}" destId="{B78B45A5-16FE-BA46-AD48-59F72E8F6550}" srcOrd="0" destOrd="0" presId="urn:microsoft.com/office/officeart/2005/8/layout/chevron2"/>
    <dgm:cxn modelId="{8311A1AF-F1E5-5841-AB43-116C4BE3AA62}" type="presOf" srcId="{B4778275-68BD-DE45-83EA-56876901AF20}" destId="{5F7A7470-EF1C-AD4E-9D14-D9C31E2E07B9}" srcOrd="0" destOrd="0" presId="urn:microsoft.com/office/officeart/2005/8/layout/chevron2"/>
    <dgm:cxn modelId="{7C496AB8-9BFC-804F-A4B9-1FBD78D3BB8D}" type="presOf" srcId="{F3D0FDA1-4FF2-F840-83AC-956FC16BFDA8}" destId="{9C03F95E-67B7-6348-9551-0E5E5DF23FF4}" srcOrd="0" destOrd="0" presId="urn:microsoft.com/office/officeart/2005/8/layout/chevron2"/>
    <dgm:cxn modelId="{FCBBCFC9-51B4-F741-BABC-B63A2832121C}" srcId="{75FDB43D-01C7-5B46-A8EE-CD81A0C08A3E}" destId="{A608EFDB-A84D-9647-8265-F252254B6642}" srcOrd="1" destOrd="0" parTransId="{AF0A751C-B110-FD4A-9BF9-A257483B8E50}" sibTransId="{9C8B5A2D-8370-8647-8F06-EFEF861CFCF6}"/>
    <dgm:cxn modelId="{E2F195CD-EA9E-3444-979D-339C3F09597E}" type="presOf" srcId="{75FDB43D-01C7-5B46-A8EE-CD81A0C08A3E}" destId="{88E9A8F5-9BAC-3E4E-9FB3-197B7AEF3E9B}" srcOrd="0" destOrd="0" presId="urn:microsoft.com/office/officeart/2005/8/layout/chevron2"/>
    <dgm:cxn modelId="{35E54DD2-5F1F-D240-8FCC-E39943D3954D}" srcId="{527B06A3-D94F-0F46-BA40-683E8D6CCD06}" destId="{F3D0FDA1-4FF2-F840-83AC-956FC16BFDA8}" srcOrd="0" destOrd="0" parTransId="{80524533-6F2F-154B-B9BC-E4358CCC5A9B}" sibTransId="{4EDECC2C-4B41-3546-A306-088352FA9E66}"/>
    <dgm:cxn modelId="{AB36C3D3-EA5F-DD4B-AEEE-68918E218773}" type="presOf" srcId="{7A297DBC-2200-A541-B68B-1B4ADA4689AF}" destId="{943ADC41-B8EB-9146-98BB-5AA67D62F04C}" srcOrd="0" destOrd="0" presId="urn:microsoft.com/office/officeart/2005/8/layout/chevron2"/>
    <dgm:cxn modelId="{26E98DD7-0A2B-0440-8BAB-2EB66E1F8B47}" type="presOf" srcId="{9468A961-3088-5B46-A43E-2FD07F35D950}" destId="{9C03F95E-67B7-6348-9551-0E5E5DF23FF4}" srcOrd="0" destOrd="1" presId="urn:microsoft.com/office/officeart/2005/8/layout/chevron2"/>
    <dgm:cxn modelId="{0E7BE3D9-9D03-AD4B-ADC4-8C3570A46B39}" srcId="{61771923-7CB9-6F4C-BB7B-56A2AAC20F71}" destId="{D2A119EC-6B48-9E4E-9E0D-F78463B42A6A}" srcOrd="0" destOrd="0" parTransId="{C90D48F6-4006-3F41-B2D7-131D40625C22}" sibTransId="{1F15C147-533D-1F45-84B1-3E27B30828B2}"/>
    <dgm:cxn modelId="{D45139E7-6CF3-0246-8532-B29EFD7FE7D8}" srcId="{B4778275-68BD-DE45-83EA-56876901AF20}" destId="{75FDB43D-01C7-5B46-A8EE-CD81A0C08A3E}" srcOrd="1" destOrd="0" parTransId="{33F80FA5-E763-924C-9860-C91255453774}" sibTransId="{18638DB0-143B-494C-B124-CD27B8466B60}"/>
    <dgm:cxn modelId="{31DECF26-CF7D-A944-A859-7E06F7F82BC9}" type="presParOf" srcId="{5F7A7470-EF1C-AD4E-9D14-D9C31E2E07B9}" destId="{3DA64773-09EE-B749-AAA4-AC99DEAA3E4B}" srcOrd="0" destOrd="0" presId="urn:microsoft.com/office/officeart/2005/8/layout/chevron2"/>
    <dgm:cxn modelId="{C6305411-9E72-5543-B734-DE400AE99ED6}" type="presParOf" srcId="{3DA64773-09EE-B749-AAA4-AC99DEAA3E4B}" destId="{1CABB91B-5A31-2049-ABC7-CD9DCBBB9FE0}" srcOrd="0" destOrd="0" presId="urn:microsoft.com/office/officeart/2005/8/layout/chevron2"/>
    <dgm:cxn modelId="{ED379144-B221-9C47-96F8-8885C3C6BDB8}" type="presParOf" srcId="{3DA64773-09EE-B749-AAA4-AC99DEAA3E4B}" destId="{9C03F95E-67B7-6348-9551-0E5E5DF23FF4}" srcOrd="1" destOrd="0" presId="urn:microsoft.com/office/officeart/2005/8/layout/chevron2"/>
    <dgm:cxn modelId="{5FC785B4-7205-AD41-AB22-22EB2AE704DA}" type="presParOf" srcId="{5F7A7470-EF1C-AD4E-9D14-D9C31E2E07B9}" destId="{16740C04-4ADC-0747-8689-3BC52D55731D}" srcOrd="1" destOrd="0" presId="urn:microsoft.com/office/officeart/2005/8/layout/chevron2"/>
    <dgm:cxn modelId="{939970C5-71E1-7340-A1E0-54F8678F887E}" type="presParOf" srcId="{5F7A7470-EF1C-AD4E-9D14-D9C31E2E07B9}" destId="{3146B738-08B1-8140-B76B-CF3A0F027240}" srcOrd="2" destOrd="0" presId="urn:microsoft.com/office/officeart/2005/8/layout/chevron2"/>
    <dgm:cxn modelId="{A175C037-BABB-0842-9D1D-CECA6DF8EF12}" type="presParOf" srcId="{3146B738-08B1-8140-B76B-CF3A0F027240}" destId="{88E9A8F5-9BAC-3E4E-9FB3-197B7AEF3E9B}" srcOrd="0" destOrd="0" presId="urn:microsoft.com/office/officeart/2005/8/layout/chevron2"/>
    <dgm:cxn modelId="{5D3B43F2-298D-664E-9A69-57CB2DD70EA3}" type="presParOf" srcId="{3146B738-08B1-8140-B76B-CF3A0F027240}" destId="{943ADC41-B8EB-9146-98BB-5AA67D62F04C}" srcOrd="1" destOrd="0" presId="urn:microsoft.com/office/officeart/2005/8/layout/chevron2"/>
    <dgm:cxn modelId="{5E03A110-3D46-FA49-9D41-BD37EF2C66B0}" type="presParOf" srcId="{5F7A7470-EF1C-AD4E-9D14-D9C31E2E07B9}" destId="{D9C31670-5963-9D41-8BE8-7A6591C032A4}" srcOrd="3" destOrd="0" presId="urn:microsoft.com/office/officeart/2005/8/layout/chevron2"/>
    <dgm:cxn modelId="{5D2A896C-3E77-5640-BAF2-67957B701553}" type="presParOf" srcId="{5F7A7470-EF1C-AD4E-9D14-D9C31E2E07B9}" destId="{B06C8C69-F14F-0F47-88CC-B372F3B468E8}" srcOrd="4" destOrd="0" presId="urn:microsoft.com/office/officeart/2005/8/layout/chevron2"/>
    <dgm:cxn modelId="{8D4D5737-8164-A24E-AE45-031874B36FE1}" type="presParOf" srcId="{B06C8C69-F14F-0F47-88CC-B372F3B468E8}" destId="{26D3BEA3-4860-D746-8066-58A95A32D432}" srcOrd="0" destOrd="0" presId="urn:microsoft.com/office/officeart/2005/8/layout/chevron2"/>
    <dgm:cxn modelId="{1A1150A7-52D7-9C42-9EC7-A22E063E9042}" type="presParOf" srcId="{B06C8C69-F14F-0F47-88CC-B372F3B468E8}" destId="{B78B45A5-16FE-BA46-AD48-59F72E8F655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778275-68BD-DE45-83EA-56876901AF20}"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fr-FR"/>
        </a:p>
      </dgm:t>
    </dgm:pt>
    <dgm:pt modelId="{527B06A3-D94F-0F46-BA40-683E8D6CCD06}">
      <dgm:prSet phldrT="[Texte]"/>
      <dgm:spPr/>
      <dgm:t>
        <a:bodyPr/>
        <a:lstStyle/>
        <a:p>
          <a:r>
            <a:rPr lang="fr-FR" dirty="0" err="1"/>
            <a:t>Peaks</a:t>
          </a:r>
          <a:endParaRPr lang="fr-FR" dirty="0"/>
        </a:p>
      </dgm:t>
    </dgm:pt>
    <dgm:pt modelId="{B0B69F01-A2D5-7E4A-A5B8-DD796D982F45}" type="parTrans" cxnId="{1D73577D-70D7-8E46-B4C6-F4C612B701C8}">
      <dgm:prSet/>
      <dgm:spPr/>
      <dgm:t>
        <a:bodyPr/>
        <a:lstStyle/>
        <a:p>
          <a:endParaRPr lang="fr-FR"/>
        </a:p>
      </dgm:t>
    </dgm:pt>
    <dgm:pt modelId="{A159CC0A-58E3-444E-9215-7175BCA2890B}" type="sibTrans" cxnId="{1D73577D-70D7-8E46-B4C6-F4C612B701C8}">
      <dgm:prSet/>
      <dgm:spPr/>
      <dgm:t>
        <a:bodyPr/>
        <a:lstStyle/>
        <a:p>
          <a:endParaRPr lang="fr-FR"/>
        </a:p>
      </dgm:t>
    </dgm:pt>
    <dgm:pt modelId="{F3D0FDA1-4FF2-F840-83AC-956FC16BFDA8}">
      <dgm:prSet phldrT="[Texte]"/>
      <dgm:spPr/>
      <dgm:t>
        <a:bodyPr/>
        <a:lstStyle/>
        <a:p>
          <a:r>
            <a:rPr lang="fr-FR" dirty="0"/>
            <a:t>3x WT</a:t>
          </a:r>
        </a:p>
      </dgm:t>
    </dgm:pt>
    <dgm:pt modelId="{80524533-6F2F-154B-B9BC-E4358CCC5A9B}" type="parTrans" cxnId="{35E54DD2-5F1F-D240-8FCC-E39943D3954D}">
      <dgm:prSet/>
      <dgm:spPr/>
      <dgm:t>
        <a:bodyPr/>
        <a:lstStyle/>
        <a:p>
          <a:endParaRPr lang="fr-FR"/>
        </a:p>
      </dgm:t>
    </dgm:pt>
    <dgm:pt modelId="{4EDECC2C-4B41-3546-A306-088352FA9E66}" type="sibTrans" cxnId="{35E54DD2-5F1F-D240-8FCC-E39943D3954D}">
      <dgm:prSet/>
      <dgm:spPr/>
      <dgm:t>
        <a:bodyPr/>
        <a:lstStyle/>
        <a:p>
          <a:endParaRPr lang="fr-FR"/>
        </a:p>
      </dgm:t>
    </dgm:pt>
    <dgm:pt modelId="{9468A961-3088-5B46-A43E-2FD07F35D950}">
      <dgm:prSet phldrT="[Texte]"/>
      <dgm:spPr/>
      <dgm:t>
        <a:bodyPr/>
        <a:lstStyle/>
        <a:p>
          <a:r>
            <a:rPr lang="fr-FR" dirty="0"/>
            <a:t>4x KO</a:t>
          </a:r>
        </a:p>
      </dgm:t>
    </dgm:pt>
    <dgm:pt modelId="{215FB595-CC71-F040-86FA-1B0A24CD3E4E}" type="parTrans" cxnId="{BA8F4956-3CE4-7C44-B906-A1360EDFD3C0}">
      <dgm:prSet/>
      <dgm:spPr/>
      <dgm:t>
        <a:bodyPr/>
        <a:lstStyle/>
        <a:p>
          <a:endParaRPr lang="fr-FR"/>
        </a:p>
      </dgm:t>
    </dgm:pt>
    <dgm:pt modelId="{18531AE3-BE54-3E44-A663-E7FE8C1BBEF5}" type="sibTrans" cxnId="{BA8F4956-3CE4-7C44-B906-A1360EDFD3C0}">
      <dgm:prSet/>
      <dgm:spPr/>
      <dgm:t>
        <a:bodyPr/>
        <a:lstStyle/>
        <a:p>
          <a:endParaRPr lang="fr-FR"/>
        </a:p>
      </dgm:t>
    </dgm:pt>
    <dgm:pt modelId="{75FDB43D-01C7-5B46-A8EE-CD81A0C08A3E}">
      <dgm:prSet phldrT="[Texte]"/>
      <dgm:spPr/>
      <dgm:t>
        <a:bodyPr/>
        <a:lstStyle/>
        <a:p>
          <a:r>
            <a:rPr lang="fr-FR" dirty="0" err="1"/>
            <a:t>Diffbind</a:t>
          </a:r>
          <a:endParaRPr lang="fr-FR" dirty="0"/>
        </a:p>
      </dgm:t>
    </dgm:pt>
    <dgm:pt modelId="{33F80FA5-E763-924C-9860-C91255453774}" type="parTrans" cxnId="{D45139E7-6CF3-0246-8532-B29EFD7FE7D8}">
      <dgm:prSet/>
      <dgm:spPr/>
      <dgm:t>
        <a:bodyPr/>
        <a:lstStyle/>
        <a:p>
          <a:endParaRPr lang="fr-FR"/>
        </a:p>
      </dgm:t>
    </dgm:pt>
    <dgm:pt modelId="{18638DB0-143B-494C-B124-CD27B8466B60}" type="sibTrans" cxnId="{D45139E7-6CF3-0246-8532-B29EFD7FE7D8}">
      <dgm:prSet/>
      <dgm:spPr/>
      <dgm:t>
        <a:bodyPr/>
        <a:lstStyle/>
        <a:p>
          <a:endParaRPr lang="fr-FR"/>
        </a:p>
      </dgm:t>
    </dgm:pt>
    <dgm:pt modelId="{7A297DBC-2200-A541-B68B-1B4ADA4689AF}">
      <dgm:prSet phldrT="[Texte]"/>
      <dgm:spPr/>
      <dgm:t>
        <a:bodyPr/>
        <a:lstStyle/>
        <a:p>
          <a:r>
            <a:rPr lang="fr-FR" dirty="0" err="1"/>
            <a:t>EdgeR</a:t>
          </a:r>
          <a:endParaRPr lang="fr-FR" dirty="0"/>
        </a:p>
      </dgm:t>
    </dgm:pt>
    <dgm:pt modelId="{63BD2458-DA87-6446-B27C-1D91DD4A573E}" type="parTrans" cxnId="{54781051-2D62-364A-8186-95430CD42EE6}">
      <dgm:prSet/>
      <dgm:spPr/>
      <dgm:t>
        <a:bodyPr/>
        <a:lstStyle/>
        <a:p>
          <a:endParaRPr lang="fr-FR"/>
        </a:p>
      </dgm:t>
    </dgm:pt>
    <dgm:pt modelId="{6D61920F-C485-8844-88BC-4D15359DF70C}" type="sibTrans" cxnId="{54781051-2D62-364A-8186-95430CD42EE6}">
      <dgm:prSet/>
      <dgm:spPr/>
      <dgm:t>
        <a:bodyPr/>
        <a:lstStyle/>
        <a:p>
          <a:endParaRPr lang="fr-FR"/>
        </a:p>
      </dgm:t>
    </dgm:pt>
    <dgm:pt modelId="{A608EFDB-A84D-9647-8265-F252254B6642}">
      <dgm:prSet phldrT="[Texte]"/>
      <dgm:spPr/>
      <dgm:t>
        <a:bodyPr/>
        <a:lstStyle/>
        <a:p>
          <a:r>
            <a:rPr lang="fr-FR" dirty="0" err="1"/>
            <a:t>Padj</a:t>
          </a:r>
          <a:r>
            <a:rPr lang="fr-FR" dirty="0"/>
            <a:t>-value &lt;0,05</a:t>
          </a:r>
        </a:p>
      </dgm:t>
    </dgm:pt>
    <dgm:pt modelId="{AF0A751C-B110-FD4A-9BF9-A257483B8E50}" type="parTrans" cxnId="{FCBBCFC9-51B4-F741-BABC-B63A2832121C}">
      <dgm:prSet/>
      <dgm:spPr/>
      <dgm:t>
        <a:bodyPr/>
        <a:lstStyle/>
        <a:p>
          <a:endParaRPr lang="fr-FR"/>
        </a:p>
      </dgm:t>
    </dgm:pt>
    <dgm:pt modelId="{9C8B5A2D-8370-8647-8F06-EFEF861CFCF6}" type="sibTrans" cxnId="{FCBBCFC9-51B4-F741-BABC-B63A2832121C}">
      <dgm:prSet/>
      <dgm:spPr/>
      <dgm:t>
        <a:bodyPr/>
        <a:lstStyle/>
        <a:p>
          <a:endParaRPr lang="fr-FR"/>
        </a:p>
      </dgm:t>
    </dgm:pt>
    <dgm:pt modelId="{61771923-7CB9-6F4C-BB7B-56A2AAC20F71}">
      <dgm:prSet phldrT="[Texte]"/>
      <dgm:spPr/>
      <dgm:t>
        <a:bodyPr/>
        <a:lstStyle/>
        <a:p>
          <a:r>
            <a:rPr lang="fr-FR" dirty="0" err="1"/>
            <a:t>Visualization</a:t>
          </a:r>
          <a:endParaRPr lang="fr-FR" dirty="0"/>
        </a:p>
      </dgm:t>
    </dgm:pt>
    <dgm:pt modelId="{09BB0AB4-0C91-6A46-AD16-C2179CF00185}" type="parTrans" cxnId="{2F6D9407-7FA5-E740-BF5B-4B39EB09C8A4}">
      <dgm:prSet/>
      <dgm:spPr/>
      <dgm:t>
        <a:bodyPr/>
        <a:lstStyle/>
        <a:p>
          <a:endParaRPr lang="fr-FR"/>
        </a:p>
      </dgm:t>
    </dgm:pt>
    <dgm:pt modelId="{BA4D67DA-1C68-FE45-8788-B3FC0D714B3E}" type="sibTrans" cxnId="{2F6D9407-7FA5-E740-BF5B-4B39EB09C8A4}">
      <dgm:prSet/>
      <dgm:spPr/>
      <dgm:t>
        <a:bodyPr/>
        <a:lstStyle/>
        <a:p>
          <a:endParaRPr lang="fr-FR"/>
        </a:p>
      </dgm:t>
    </dgm:pt>
    <dgm:pt modelId="{D2A119EC-6B48-9E4E-9E0D-F78463B42A6A}">
      <dgm:prSet phldrT="[Texte]"/>
      <dgm:spPr/>
      <dgm:t>
        <a:bodyPr/>
        <a:lstStyle/>
        <a:p>
          <a:r>
            <a:rPr lang="fr-FR" dirty="0" err="1"/>
            <a:t>Heatmap</a:t>
          </a:r>
          <a:endParaRPr lang="fr-FR" dirty="0"/>
        </a:p>
      </dgm:t>
    </dgm:pt>
    <dgm:pt modelId="{C90D48F6-4006-3F41-B2D7-131D40625C22}" type="parTrans" cxnId="{0E7BE3D9-9D03-AD4B-ADC4-8C3570A46B39}">
      <dgm:prSet/>
      <dgm:spPr/>
      <dgm:t>
        <a:bodyPr/>
        <a:lstStyle/>
        <a:p>
          <a:endParaRPr lang="fr-FR"/>
        </a:p>
      </dgm:t>
    </dgm:pt>
    <dgm:pt modelId="{1F15C147-533D-1F45-84B1-3E27B30828B2}" type="sibTrans" cxnId="{0E7BE3D9-9D03-AD4B-ADC4-8C3570A46B39}">
      <dgm:prSet/>
      <dgm:spPr/>
      <dgm:t>
        <a:bodyPr/>
        <a:lstStyle/>
        <a:p>
          <a:endParaRPr lang="fr-FR"/>
        </a:p>
      </dgm:t>
    </dgm:pt>
    <dgm:pt modelId="{5F7A7470-EF1C-AD4E-9D14-D9C31E2E07B9}" type="pres">
      <dgm:prSet presAssocID="{B4778275-68BD-DE45-83EA-56876901AF20}" presName="linearFlow" presStyleCnt="0">
        <dgm:presLayoutVars>
          <dgm:dir/>
          <dgm:animLvl val="lvl"/>
          <dgm:resizeHandles val="exact"/>
        </dgm:presLayoutVars>
      </dgm:prSet>
      <dgm:spPr/>
    </dgm:pt>
    <dgm:pt modelId="{3DA64773-09EE-B749-AAA4-AC99DEAA3E4B}" type="pres">
      <dgm:prSet presAssocID="{527B06A3-D94F-0F46-BA40-683E8D6CCD06}" presName="composite" presStyleCnt="0"/>
      <dgm:spPr/>
    </dgm:pt>
    <dgm:pt modelId="{1CABB91B-5A31-2049-ABC7-CD9DCBBB9FE0}" type="pres">
      <dgm:prSet presAssocID="{527B06A3-D94F-0F46-BA40-683E8D6CCD06}" presName="parentText" presStyleLbl="alignNode1" presStyleIdx="0" presStyleCnt="3">
        <dgm:presLayoutVars>
          <dgm:chMax val="1"/>
          <dgm:bulletEnabled val="1"/>
        </dgm:presLayoutVars>
      </dgm:prSet>
      <dgm:spPr/>
    </dgm:pt>
    <dgm:pt modelId="{9C03F95E-67B7-6348-9551-0E5E5DF23FF4}" type="pres">
      <dgm:prSet presAssocID="{527B06A3-D94F-0F46-BA40-683E8D6CCD06}" presName="descendantText" presStyleLbl="alignAcc1" presStyleIdx="0" presStyleCnt="3">
        <dgm:presLayoutVars>
          <dgm:bulletEnabled val="1"/>
        </dgm:presLayoutVars>
      </dgm:prSet>
      <dgm:spPr/>
    </dgm:pt>
    <dgm:pt modelId="{16740C04-4ADC-0747-8689-3BC52D55731D}" type="pres">
      <dgm:prSet presAssocID="{A159CC0A-58E3-444E-9215-7175BCA2890B}" presName="sp" presStyleCnt="0"/>
      <dgm:spPr/>
    </dgm:pt>
    <dgm:pt modelId="{3146B738-08B1-8140-B76B-CF3A0F027240}" type="pres">
      <dgm:prSet presAssocID="{75FDB43D-01C7-5B46-A8EE-CD81A0C08A3E}" presName="composite" presStyleCnt="0"/>
      <dgm:spPr/>
    </dgm:pt>
    <dgm:pt modelId="{88E9A8F5-9BAC-3E4E-9FB3-197B7AEF3E9B}" type="pres">
      <dgm:prSet presAssocID="{75FDB43D-01C7-5B46-A8EE-CD81A0C08A3E}" presName="parentText" presStyleLbl="alignNode1" presStyleIdx="1" presStyleCnt="3">
        <dgm:presLayoutVars>
          <dgm:chMax val="1"/>
          <dgm:bulletEnabled val="1"/>
        </dgm:presLayoutVars>
      </dgm:prSet>
      <dgm:spPr/>
    </dgm:pt>
    <dgm:pt modelId="{943ADC41-B8EB-9146-98BB-5AA67D62F04C}" type="pres">
      <dgm:prSet presAssocID="{75FDB43D-01C7-5B46-A8EE-CD81A0C08A3E}" presName="descendantText" presStyleLbl="alignAcc1" presStyleIdx="1" presStyleCnt="3">
        <dgm:presLayoutVars>
          <dgm:bulletEnabled val="1"/>
        </dgm:presLayoutVars>
      </dgm:prSet>
      <dgm:spPr/>
    </dgm:pt>
    <dgm:pt modelId="{D9C31670-5963-9D41-8BE8-7A6591C032A4}" type="pres">
      <dgm:prSet presAssocID="{18638DB0-143B-494C-B124-CD27B8466B60}" presName="sp" presStyleCnt="0"/>
      <dgm:spPr/>
    </dgm:pt>
    <dgm:pt modelId="{B06C8C69-F14F-0F47-88CC-B372F3B468E8}" type="pres">
      <dgm:prSet presAssocID="{61771923-7CB9-6F4C-BB7B-56A2AAC20F71}" presName="composite" presStyleCnt="0"/>
      <dgm:spPr/>
    </dgm:pt>
    <dgm:pt modelId="{26D3BEA3-4860-D746-8066-58A95A32D432}" type="pres">
      <dgm:prSet presAssocID="{61771923-7CB9-6F4C-BB7B-56A2AAC20F71}" presName="parentText" presStyleLbl="alignNode1" presStyleIdx="2" presStyleCnt="3">
        <dgm:presLayoutVars>
          <dgm:chMax val="1"/>
          <dgm:bulletEnabled val="1"/>
        </dgm:presLayoutVars>
      </dgm:prSet>
      <dgm:spPr/>
    </dgm:pt>
    <dgm:pt modelId="{B78B45A5-16FE-BA46-AD48-59F72E8F6550}" type="pres">
      <dgm:prSet presAssocID="{61771923-7CB9-6F4C-BB7B-56A2AAC20F71}" presName="descendantText" presStyleLbl="alignAcc1" presStyleIdx="2" presStyleCnt="3">
        <dgm:presLayoutVars>
          <dgm:bulletEnabled val="1"/>
        </dgm:presLayoutVars>
      </dgm:prSet>
      <dgm:spPr/>
    </dgm:pt>
  </dgm:ptLst>
  <dgm:cxnLst>
    <dgm:cxn modelId="{7C6B2903-7EC9-8F43-A9F6-592B1A89A199}" type="presOf" srcId="{61771923-7CB9-6F4C-BB7B-56A2AAC20F71}" destId="{26D3BEA3-4860-D746-8066-58A95A32D432}" srcOrd="0" destOrd="0" presId="urn:microsoft.com/office/officeart/2005/8/layout/chevron2"/>
    <dgm:cxn modelId="{2F6D9407-7FA5-E740-BF5B-4B39EB09C8A4}" srcId="{B4778275-68BD-DE45-83EA-56876901AF20}" destId="{61771923-7CB9-6F4C-BB7B-56A2AAC20F71}" srcOrd="2" destOrd="0" parTransId="{09BB0AB4-0C91-6A46-AD16-C2179CF00185}" sibTransId="{BA4D67DA-1C68-FE45-8788-B3FC0D714B3E}"/>
    <dgm:cxn modelId="{54781051-2D62-364A-8186-95430CD42EE6}" srcId="{75FDB43D-01C7-5B46-A8EE-CD81A0C08A3E}" destId="{7A297DBC-2200-A541-B68B-1B4ADA4689AF}" srcOrd="0" destOrd="0" parTransId="{63BD2458-DA87-6446-B27C-1D91DD4A573E}" sibTransId="{6D61920F-C485-8844-88BC-4D15359DF70C}"/>
    <dgm:cxn modelId="{BA8F4956-3CE4-7C44-B906-A1360EDFD3C0}" srcId="{527B06A3-D94F-0F46-BA40-683E8D6CCD06}" destId="{9468A961-3088-5B46-A43E-2FD07F35D950}" srcOrd="1" destOrd="0" parTransId="{215FB595-CC71-F040-86FA-1B0A24CD3E4E}" sibTransId="{18531AE3-BE54-3E44-A663-E7FE8C1BBEF5}"/>
    <dgm:cxn modelId="{32752D71-3A3C-3343-9DE5-A33FC2F58196}" type="presOf" srcId="{527B06A3-D94F-0F46-BA40-683E8D6CCD06}" destId="{1CABB91B-5A31-2049-ABC7-CD9DCBBB9FE0}" srcOrd="0" destOrd="0" presId="urn:microsoft.com/office/officeart/2005/8/layout/chevron2"/>
    <dgm:cxn modelId="{1D73577D-70D7-8E46-B4C6-F4C612B701C8}" srcId="{B4778275-68BD-DE45-83EA-56876901AF20}" destId="{527B06A3-D94F-0F46-BA40-683E8D6CCD06}" srcOrd="0" destOrd="0" parTransId="{B0B69F01-A2D5-7E4A-A5B8-DD796D982F45}" sibTransId="{A159CC0A-58E3-444E-9215-7175BCA2890B}"/>
    <dgm:cxn modelId="{F9670E86-046A-F244-B60C-DC299FE826B3}" type="presOf" srcId="{A608EFDB-A84D-9647-8265-F252254B6642}" destId="{943ADC41-B8EB-9146-98BB-5AA67D62F04C}" srcOrd="0" destOrd="1" presId="urn:microsoft.com/office/officeart/2005/8/layout/chevron2"/>
    <dgm:cxn modelId="{5CCA49A5-EB35-7240-B3CC-3ED4CE3FCD96}" type="presOf" srcId="{D2A119EC-6B48-9E4E-9E0D-F78463B42A6A}" destId="{B78B45A5-16FE-BA46-AD48-59F72E8F6550}" srcOrd="0" destOrd="0" presId="urn:microsoft.com/office/officeart/2005/8/layout/chevron2"/>
    <dgm:cxn modelId="{8311A1AF-F1E5-5841-AB43-116C4BE3AA62}" type="presOf" srcId="{B4778275-68BD-DE45-83EA-56876901AF20}" destId="{5F7A7470-EF1C-AD4E-9D14-D9C31E2E07B9}" srcOrd="0" destOrd="0" presId="urn:microsoft.com/office/officeart/2005/8/layout/chevron2"/>
    <dgm:cxn modelId="{7C496AB8-9BFC-804F-A4B9-1FBD78D3BB8D}" type="presOf" srcId="{F3D0FDA1-4FF2-F840-83AC-956FC16BFDA8}" destId="{9C03F95E-67B7-6348-9551-0E5E5DF23FF4}" srcOrd="0" destOrd="0" presId="urn:microsoft.com/office/officeart/2005/8/layout/chevron2"/>
    <dgm:cxn modelId="{FCBBCFC9-51B4-F741-BABC-B63A2832121C}" srcId="{75FDB43D-01C7-5B46-A8EE-CD81A0C08A3E}" destId="{A608EFDB-A84D-9647-8265-F252254B6642}" srcOrd="1" destOrd="0" parTransId="{AF0A751C-B110-FD4A-9BF9-A257483B8E50}" sibTransId="{9C8B5A2D-8370-8647-8F06-EFEF861CFCF6}"/>
    <dgm:cxn modelId="{E2F195CD-EA9E-3444-979D-339C3F09597E}" type="presOf" srcId="{75FDB43D-01C7-5B46-A8EE-CD81A0C08A3E}" destId="{88E9A8F5-9BAC-3E4E-9FB3-197B7AEF3E9B}" srcOrd="0" destOrd="0" presId="urn:microsoft.com/office/officeart/2005/8/layout/chevron2"/>
    <dgm:cxn modelId="{35E54DD2-5F1F-D240-8FCC-E39943D3954D}" srcId="{527B06A3-D94F-0F46-BA40-683E8D6CCD06}" destId="{F3D0FDA1-4FF2-F840-83AC-956FC16BFDA8}" srcOrd="0" destOrd="0" parTransId="{80524533-6F2F-154B-B9BC-E4358CCC5A9B}" sibTransId="{4EDECC2C-4B41-3546-A306-088352FA9E66}"/>
    <dgm:cxn modelId="{AB36C3D3-EA5F-DD4B-AEEE-68918E218773}" type="presOf" srcId="{7A297DBC-2200-A541-B68B-1B4ADA4689AF}" destId="{943ADC41-B8EB-9146-98BB-5AA67D62F04C}" srcOrd="0" destOrd="0" presId="urn:microsoft.com/office/officeart/2005/8/layout/chevron2"/>
    <dgm:cxn modelId="{26E98DD7-0A2B-0440-8BAB-2EB66E1F8B47}" type="presOf" srcId="{9468A961-3088-5B46-A43E-2FD07F35D950}" destId="{9C03F95E-67B7-6348-9551-0E5E5DF23FF4}" srcOrd="0" destOrd="1" presId="urn:microsoft.com/office/officeart/2005/8/layout/chevron2"/>
    <dgm:cxn modelId="{0E7BE3D9-9D03-AD4B-ADC4-8C3570A46B39}" srcId="{61771923-7CB9-6F4C-BB7B-56A2AAC20F71}" destId="{D2A119EC-6B48-9E4E-9E0D-F78463B42A6A}" srcOrd="0" destOrd="0" parTransId="{C90D48F6-4006-3F41-B2D7-131D40625C22}" sibTransId="{1F15C147-533D-1F45-84B1-3E27B30828B2}"/>
    <dgm:cxn modelId="{D45139E7-6CF3-0246-8532-B29EFD7FE7D8}" srcId="{B4778275-68BD-DE45-83EA-56876901AF20}" destId="{75FDB43D-01C7-5B46-A8EE-CD81A0C08A3E}" srcOrd="1" destOrd="0" parTransId="{33F80FA5-E763-924C-9860-C91255453774}" sibTransId="{18638DB0-143B-494C-B124-CD27B8466B60}"/>
    <dgm:cxn modelId="{31DECF26-CF7D-A944-A859-7E06F7F82BC9}" type="presParOf" srcId="{5F7A7470-EF1C-AD4E-9D14-D9C31E2E07B9}" destId="{3DA64773-09EE-B749-AAA4-AC99DEAA3E4B}" srcOrd="0" destOrd="0" presId="urn:microsoft.com/office/officeart/2005/8/layout/chevron2"/>
    <dgm:cxn modelId="{C6305411-9E72-5543-B734-DE400AE99ED6}" type="presParOf" srcId="{3DA64773-09EE-B749-AAA4-AC99DEAA3E4B}" destId="{1CABB91B-5A31-2049-ABC7-CD9DCBBB9FE0}" srcOrd="0" destOrd="0" presId="urn:microsoft.com/office/officeart/2005/8/layout/chevron2"/>
    <dgm:cxn modelId="{ED379144-B221-9C47-96F8-8885C3C6BDB8}" type="presParOf" srcId="{3DA64773-09EE-B749-AAA4-AC99DEAA3E4B}" destId="{9C03F95E-67B7-6348-9551-0E5E5DF23FF4}" srcOrd="1" destOrd="0" presId="urn:microsoft.com/office/officeart/2005/8/layout/chevron2"/>
    <dgm:cxn modelId="{5FC785B4-7205-AD41-AB22-22EB2AE704DA}" type="presParOf" srcId="{5F7A7470-EF1C-AD4E-9D14-D9C31E2E07B9}" destId="{16740C04-4ADC-0747-8689-3BC52D55731D}" srcOrd="1" destOrd="0" presId="urn:microsoft.com/office/officeart/2005/8/layout/chevron2"/>
    <dgm:cxn modelId="{939970C5-71E1-7340-A1E0-54F8678F887E}" type="presParOf" srcId="{5F7A7470-EF1C-AD4E-9D14-D9C31E2E07B9}" destId="{3146B738-08B1-8140-B76B-CF3A0F027240}" srcOrd="2" destOrd="0" presId="urn:microsoft.com/office/officeart/2005/8/layout/chevron2"/>
    <dgm:cxn modelId="{A175C037-BABB-0842-9D1D-CECA6DF8EF12}" type="presParOf" srcId="{3146B738-08B1-8140-B76B-CF3A0F027240}" destId="{88E9A8F5-9BAC-3E4E-9FB3-197B7AEF3E9B}" srcOrd="0" destOrd="0" presId="urn:microsoft.com/office/officeart/2005/8/layout/chevron2"/>
    <dgm:cxn modelId="{5D3B43F2-298D-664E-9A69-57CB2DD70EA3}" type="presParOf" srcId="{3146B738-08B1-8140-B76B-CF3A0F027240}" destId="{943ADC41-B8EB-9146-98BB-5AA67D62F04C}" srcOrd="1" destOrd="0" presId="urn:microsoft.com/office/officeart/2005/8/layout/chevron2"/>
    <dgm:cxn modelId="{5E03A110-3D46-FA49-9D41-BD37EF2C66B0}" type="presParOf" srcId="{5F7A7470-EF1C-AD4E-9D14-D9C31E2E07B9}" destId="{D9C31670-5963-9D41-8BE8-7A6591C032A4}" srcOrd="3" destOrd="0" presId="urn:microsoft.com/office/officeart/2005/8/layout/chevron2"/>
    <dgm:cxn modelId="{5D2A896C-3E77-5640-BAF2-67957B701553}" type="presParOf" srcId="{5F7A7470-EF1C-AD4E-9D14-D9C31E2E07B9}" destId="{B06C8C69-F14F-0F47-88CC-B372F3B468E8}" srcOrd="4" destOrd="0" presId="urn:microsoft.com/office/officeart/2005/8/layout/chevron2"/>
    <dgm:cxn modelId="{8D4D5737-8164-A24E-AE45-031874B36FE1}" type="presParOf" srcId="{B06C8C69-F14F-0F47-88CC-B372F3B468E8}" destId="{26D3BEA3-4860-D746-8066-58A95A32D432}" srcOrd="0" destOrd="0" presId="urn:microsoft.com/office/officeart/2005/8/layout/chevron2"/>
    <dgm:cxn modelId="{1A1150A7-52D7-9C42-9EC7-A22E063E9042}" type="presParOf" srcId="{B06C8C69-F14F-0F47-88CC-B372F3B468E8}" destId="{B78B45A5-16FE-BA46-AD48-59F72E8F655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BB91B-5A31-2049-ABC7-CD9DCBBB9FE0}">
      <dsp:nvSpPr>
        <dsp:cNvPr id="0" name=""/>
        <dsp:cNvSpPr/>
      </dsp:nvSpPr>
      <dsp:spPr>
        <a:xfrm rot="5400000">
          <a:off x="-299481" y="302193"/>
          <a:ext cx="1493043" cy="8940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dirty="0" err="1"/>
            <a:t>Peaks</a:t>
          </a:r>
          <a:endParaRPr lang="fr-FR" sz="1300" kern="1200" dirty="0"/>
        </a:p>
      </dsp:txBody>
      <dsp:txXfrm rot="-5400000">
        <a:off x="1" y="449751"/>
        <a:ext cx="894080" cy="598963"/>
      </dsp:txXfrm>
    </dsp:sp>
    <dsp:sp modelId="{9C03F95E-67B7-6348-9551-0E5E5DF23FF4}">
      <dsp:nvSpPr>
        <dsp:cNvPr id="0" name=""/>
        <dsp:cNvSpPr/>
      </dsp:nvSpPr>
      <dsp:spPr>
        <a:xfrm rot="5400000">
          <a:off x="1041638" y="-144846"/>
          <a:ext cx="1046003" cy="1341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t>3x WT</a:t>
          </a:r>
        </a:p>
        <a:p>
          <a:pPr marL="171450" lvl="1" indent="-171450" algn="l" defTabSz="800100">
            <a:lnSpc>
              <a:spcPct val="90000"/>
            </a:lnSpc>
            <a:spcBef>
              <a:spcPct val="0"/>
            </a:spcBef>
            <a:spcAft>
              <a:spcPct val="15000"/>
            </a:spcAft>
            <a:buChar char="•"/>
          </a:pPr>
          <a:r>
            <a:rPr lang="fr-FR" sz="1800" kern="1200" dirty="0"/>
            <a:t>4x KO</a:t>
          </a:r>
        </a:p>
      </dsp:txBody>
      <dsp:txXfrm rot="-5400000">
        <a:off x="894080" y="53774"/>
        <a:ext cx="1290057" cy="943879"/>
      </dsp:txXfrm>
    </dsp:sp>
    <dsp:sp modelId="{88E9A8F5-9BAC-3E4E-9FB3-197B7AEF3E9B}">
      <dsp:nvSpPr>
        <dsp:cNvPr id="0" name=""/>
        <dsp:cNvSpPr/>
      </dsp:nvSpPr>
      <dsp:spPr>
        <a:xfrm rot="5400000">
          <a:off x="-299481" y="1497056"/>
          <a:ext cx="1493043" cy="8940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dirty="0" err="1"/>
            <a:t>Diffbind</a:t>
          </a:r>
          <a:endParaRPr lang="fr-FR" sz="1300" kern="1200" dirty="0"/>
        </a:p>
      </dsp:txBody>
      <dsp:txXfrm rot="-5400000">
        <a:off x="1" y="1644614"/>
        <a:ext cx="894080" cy="598963"/>
      </dsp:txXfrm>
    </dsp:sp>
    <dsp:sp modelId="{943ADC41-B8EB-9146-98BB-5AA67D62F04C}">
      <dsp:nvSpPr>
        <dsp:cNvPr id="0" name=""/>
        <dsp:cNvSpPr/>
      </dsp:nvSpPr>
      <dsp:spPr>
        <a:xfrm rot="5400000">
          <a:off x="1041638" y="1050016"/>
          <a:ext cx="1046003" cy="1341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t>DeSeq2</a:t>
          </a:r>
        </a:p>
        <a:p>
          <a:pPr marL="171450" lvl="1" indent="-171450" algn="l" defTabSz="800100">
            <a:lnSpc>
              <a:spcPct val="90000"/>
            </a:lnSpc>
            <a:spcBef>
              <a:spcPct val="0"/>
            </a:spcBef>
            <a:spcAft>
              <a:spcPct val="15000"/>
            </a:spcAft>
            <a:buChar char="•"/>
          </a:pPr>
          <a:r>
            <a:rPr lang="fr-FR" sz="1800" kern="1200" dirty="0" err="1"/>
            <a:t>Padj</a:t>
          </a:r>
          <a:r>
            <a:rPr lang="fr-FR" sz="1800" kern="1200" dirty="0"/>
            <a:t>-value &lt;0,05</a:t>
          </a:r>
        </a:p>
      </dsp:txBody>
      <dsp:txXfrm rot="-5400000">
        <a:off x="894080" y="1248636"/>
        <a:ext cx="1290057" cy="943879"/>
      </dsp:txXfrm>
    </dsp:sp>
    <dsp:sp modelId="{26D3BEA3-4860-D746-8066-58A95A32D432}">
      <dsp:nvSpPr>
        <dsp:cNvPr id="0" name=""/>
        <dsp:cNvSpPr/>
      </dsp:nvSpPr>
      <dsp:spPr>
        <a:xfrm rot="5400000">
          <a:off x="-299481" y="2691918"/>
          <a:ext cx="1493043" cy="8940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dirty="0" err="1"/>
            <a:t>Visualization</a:t>
          </a:r>
          <a:endParaRPr lang="fr-FR" sz="1300" kern="1200" dirty="0"/>
        </a:p>
      </dsp:txBody>
      <dsp:txXfrm rot="-5400000">
        <a:off x="1" y="2839476"/>
        <a:ext cx="894080" cy="598963"/>
      </dsp:txXfrm>
    </dsp:sp>
    <dsp:sp modelId="{B78B45A5-16FE-BA46-AD48-59F72E8F6550}">
      <dsp:nvSpPr>
        <dsp:cNvPr id="0" name=""/>
        <dsp:cNvSpPr/>
      </dsp:nvSpPr>
      <dsp:spPr>
        <a:xfrm rot="5400000">
          <a:off x="1041638" y="2244878"/>
          <a:ext cx="1046003" cy="1341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err="1"/>
            <a:t>Heatmap</a:t>
          </a:r>
          <a:endParaRPr lang="fr-FR" sz="1800" kern="1200" dirty="0"/>
        </a:p>
      </dsp:txBody>
      <dsp:txXfrm rot="-5400000">
        <a:off x="894080" y="2443498"/>
        <a:ext cx="1290057" cy="943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BB91B-5A31-2049-ABC7-CD9DCBBB9FE0}">
      <dsp:nvSpPr>
        <dsp:cNvPr id="0" name=""/>
        <dsp:cNvSpPr/>
      </dsp:nvSpPr>
      <dsp:spPr>
        <a:xfrm rot="5400000">
          <a:off x="-299481" y="302193"/>
          <a:ext cx="1493043" cy="8940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dirty="0" err="1"/>
            <a:t>Peaks</a:t>
          </a:r>
          <a:endParaRPr lang="fr-FR" sz="1300" kern="1200" dirty="0"/>
        </a:p>
      </dsp:txBody>
      <dsp:txXfrm rot="-5400000">
        <a:off x="1" y="449751"/>
        <a:ext cx="894080" cy="598963"/>
      </dsp:txXfrm>
    </dsp:sp>
    <dsp:sp modelId="{9C03F95E-67B7-6348-9551-0E5E5DF23FF4}">
      <dsp:nvSpPr>
        <dsp:cNvPr id="0" name=""/>
        <dsp:cNvSpPr/>
      </dsp:nvSpPr>
      <dsp:spPr>
        <a:xfrm rot="5400000">
          <a:off x="1041638" y="-144846"/>
          <a:ext cx="1046003" cy="1341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t>3x WT</a:t>
          </a:r>
        </a:p>
        <a:p>
          <a:pPr marL="171450" lvl="1" indent="-171450" algn="l" defTabSz="800100">
            <a:lnSpc>
              <a:spcPct val="90000"/>
            </a:lnSpc>
            <a:spcBef>
              <a:spcPct val="0"/>
            </a:spcBef>
            <a:spcAft>
              <a:spcPct val="15000"/>
            </a:spcAft>
            <a:buChar char="•"/>
          </a:pPr>
          <a:r>
            <a:rPr lang="fr-FR" sz="1800" kern="1200" dirty="0"/>
            <a:t>4x KO</a:t>
          </a:r>
        </a:p>
      </dsp:txBody>
      <dsp:txXfrm rot="-5400000">
        <a:off x="894080" y="53774"/>
        <a:ext cx="1290057" cy="943879"/>
      </dsp:txXfrm>
    </dsp:sp>
    <dsp:sp modelId="{88E9A8F5-9BAC-3E4E-9FB3-197B7AEF3E9B}">
      <dsp:nvSpPr>
        <dsp:cNvPr id="0" name=""/>
        <dsp:cNvSpPr/>
      </dsp:nvSpPr>
      <dsp:spPr>
        <a:xfrm rot="5400000">
          <a:off x="-299481" y="1497056"/>
          <a:ext cx="1493043" cy="8940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dirty="0" err="1"/>
            <a:t>Diffbind</a:t>
          </a:r>
          <a:endParaRPr lang="fr-FR" sz="1300" kern="1200" dirty="0"/>
        </a:p>
      </dsp:txBody>
      <dsp:txXfrm rot="-5400000">
        <a:off x="1" y="1644614"/>
        <a:ext cx="894080" cy="598963"/>
      </dsp:txXfrm>
    </dsp:sp>
    <dsp:sp modelId="{943ADC41-B8EB-9146-98BB-5AA67D62F04C}">
      <dsp:nvSpPr>
        <dsp:cNvPr id="0" name=""/>
        <dsp:cNvSpPr/>
      </dsp:nvSpPr>
      <dsp:spPr>
        <a:xfrm rot="5400000">
          <a:off x="1041638" y="1050016"/>
          <a:ext cx="1046003" cy="1341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err="1"/>
            <a:t>EdgeR</a:t>
          </a:r>
          <a:endParaRPr lang="fr-FR" sz="1800" kern="1200" dirty="0"/>
        </a:p>
        <a:p>
          <a:pPr marL="171450" lvl="1" indent="-171450" algn="l" defTabSz="800100">
            <a:lnSpc>
              <a:spcPct val="90000"/>
            </a:lnSpc>
            <a:spcBef>
              <a:spcPct val="0"/>
            </a:spcBef>
            <a:spcAft>
              <a:spcPct val="15000"/>
            </a:spcAft>
            <a:buChar char="•"/>
          </a:pPr>
          <a:r>
            <a:rPr lang="fr-FR" sz="1800" kern="1200" dirty="0" err="1"/>
            <a:t>Padj</a:t>
          </a:r>
          <a:r>
            <a:rPr lang="fr-FR" sz="1800" kern="1200" dirty="0"/>
            <a:t>-value &lt;0,05</a:t>
          </a:r>
        </a:p>
      </dsp:txBody>
      <dsp:txXfrm rot="-5400000">
        <a:off x="894080" y="1248636"/>
        <a:ext cx="1290057" cy="943879"/>
      </dsp:txXfrm>
    </dsp:sp>
    <dsp:sp modelId="{26D3BEA3-4860-D746-8066-58A95A32D432}">
      <dsp:nvSpPr>
        <dsp:cNvPr id="0" name=""/>
        <dsp:cNvSpPr/>
      </dsp:nvSpPr>
      <dsp:spPr>
        <a:xfrm rot="5400000">
          <a:off x="-299481" y="2691918"/>
          <a:ext cx="1493043" cy="8940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FR" sz="1300" kern="1200" dirty="0" err="1"/>
            <a:t>Visualization</a:t>
          </a:r>
          <a:endParaRPr lang="fr-FR" sz="1300" kern="1200" dirty="0"/>
        </a:p>
      </dsp:txBody>
      <dsp:txXfrm rot="-5400000">
        <a:off x="1" y="2839476"/>
        <a:ext cx="894080" cy="598963"/>
      </dsp:txXfrm>
    </dsp:sp>
    <dsp:sp modelId="{B78B45A5-16FE-BA46-AD48-59F72E8F6550}">
      <dsp:nvSpPr>
        <dsp:cNvPr id="0" name=""/>
        <dsp:cNvSpPr/>
      </dsp:nvSpPr>
      <dsp:spPr>
        <a:xfrm rot="5400000">
          <a:off x="1041638" y="2244878"/>
          <a:ext cx="1046003" cy="1341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err="1"/>
            <a:t>Heatmap</a:t>
          </a:r>
          <a:endParaRPr lang="fr-FR" sz="1800" kern="1200" dirty="0"/>
        </a:p>
      </dsp:txBody>
      <dsp:txXfrm rot="-5400000">
        <a:off x="894080" y="2443498"/>
        <a:ext cx="1290057" cy="9438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3C7BDE-BD75-DF40-B723-5C24BAE91F0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3ADCB494-6AD2-C745-8801-D4F1FF69A1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59836265-32F5-9A40-9D36-F2D8B73A161C}"/>
              </a:ext>
            </a:extLst>
          </p:cNvPr>
          <p:cNvSpPr>
            <a:spLocks noGrp="1"/>
          </p:cNvSpPr>
          <p:nvPr>
            <p:ph type="dt" sz="half" idx="10"/>
          </p:nvPr>
        </p:nvSpPr>
        <p:spPr/>
        <p:txBody>
          <a:bodyPr/>
          <a:lstStyle/>
          <a:p>
            <a:fld id="{99FBF11A-DD5A-8144-BA3B-DB662BCC5028}" type="datetimeFigureOut">
              <a:rPr lang="en-US" smtClean="0"/>
              <a:t>2/9/22</a:t>
            </a:fld>
            <a:endParaRPr lang="en-US"/>
          </a:p>
        </p:txBody>
      </p:sp>
      <p:sp>
        <p:nvSpPr>
          <p:cNvPr id="5" name="Espace réservé du pied de page 4">
            <a:extLst>
              <a:ext uri="{FF2B5EF4-FFF2-40B4-BE49-F238E27FC236}">
                <a16:creationId xmlns:a16="http://schemas.microsoft.com/office/drawing/2014/main" id="{333AC635-7FAA-6342-8118-E84F988B918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C573408-A35E-B149-9B12-DEDCB97D92D0}"/>
              </a:ext>
            </a:extLst>
          </p:cNvPr>
          <p:cNvSpPr>
            <a:spLocks noGrp="1"/>
          </p:cNvSpPr>
          <p:nvPr>
            <p:ph type="sldNum" sz="quarter" idx="12"/>
          </p:nvPr>
        </p:nvSpPr>
        <p:spPr/>
        <p:txBody>
          <a:bodyPr/>
          <a:lstStyle/>
          <a:p>
            <a:fld id="{BE73545E-AE84-CC40-BA66-23868ED6F3ED}" type="slidenum">
              <a:rPr lang="en-US" smtClean="0"/>
              <a:t>‹N°›</a:t>
            </a:fld>
            <a:endParaRPr lang="en-US"/>
          </a:p>
        </p:txBody>
      </p:sp>
    </p:spTree>
    <p:extLst>
      <p:ext uri="{BB962C8B-B14F-4D97-AF65-F5344CB8AC3E}">
        <p14:creationId xmlns:p14="http://schemas.microsoft.com/office/powerpoint/2010/main" val="3788610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AAC1C8-8845-F14A-8696-D7C675DBF635}"/>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9990CB20-2243-8C45-AB6F-25FE71C4C5D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D0F590F-2543-354F-AF1C-7E7F9C3CE163}"/>
              </a:ext>
            </a:extLst>
          </p:cNvPr>
          <p:cNvSpPr>
            <a:spLocks noGrp="1"/>
          </p:cNvSpPr>
          <p:nvPr>
            <p:ph type="dt" sz="half" idx="10"/>
          </p:nvPr>
        </p:nvSpPr>
        <p:spPr/>
        <p:txBody>
          <a:bodyPr/>
          <a:lstStyle/>
          <a:p>
            <a:fld id="{99FBF11A-DD5A-8144-BA3B-DB662BCC5028}" type="datetimeFigureOut">
              <a:rPr lang="en-US" smtClean="0"/>
              <a:t>2/9/22</a:t>
            </a:fld>
            <a:endParaRPr lang="en-US"/>
          </a:p>
        </p:txBody>
      </p:sp>
      <p:sp>
        <p:nvSpPr>
          <p:cNvPr id="5" name="Espace réservé du pied de page 4">
            <a:extLst>
              <a:ext uri="{FF2B5EF4-FFF2-40B4-BE49-F238E27FC236}">
                <a16:creationId xmlns:a16="http://schemas.microsoft.com/office/drawing/2014/main" id="{636FD3DF-A570-6C42-9C2E-F00342AD6F6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7C6C4FF6-B11B-D24E-A438-09E2164F6759}"/>
              </a:ext>
            </a:extLst>
          </p:cNvPr>
          <p:cNvSpPr>
            <a:spLocks noGrp="1"/>
          </p:cNvSpPr>
          <p:nvPr>
            <p:ph type="sldNum" sz="quarter" idx="12"/>
          </p:nvPr>
        </p:nvSpPr>
        <p:spPr/>
        <p:txBody>
          <a:bodyPr/>
          <a:lstStyle/>
          <a:p>
            <a:fld id="{BE73545E-AE84-CC40-BA66-23868ED6F3ED}" type="slidenum">
              <a:rPr lang="en-US" smtClean="0"/>
              <a:t>‹N°›</a:t>
            </a:fld>
            <a:endParaRPr lang="en-US"/>
          </a:p>
        </p:txBody>
      </p:sp>
    </p:spTree>
    <p:extLst>
      <p:ext uri="{BB962C8B-B14F-4D97-AF65-F5344CB8AC3E}">
        <p14:creationId xmlns:p14="http://schemas.microsoft.com/office/powerpoint/2010/main" val="1081932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821F95C-D85C-414B-A683-7E9D62043095}"/>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5D1DA98-3306-C943-9D64-A6EA3C59954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067D45C-ABD8-7546-87CD-3928018CBDB2}"/>
              </a:ext>
            </a:extLst>
          </p:cNvPr>
          <p:cNvSpPr>
            <a:spLocks noGrp="1"/>
          </p:cNvSpPr>
          <p:nvPr>
            <p:ph type="dt" sz="half" idx="10"/>
          </p:nvPr>
        </p:nvSpPr>
        <p:spPr/>
        <p:txBody>
          <a:bodyPr/>
          <a:lstStyle/>
          <a:p>
            <a:fld id="{99FBF11A-DD5A-8144-BA3B-DB662BCC5028}" type="datetimeFigureOut">
              <a:rPr lang="en-US" smtClean="0"/>
              <a:t>2/9/22</a:t>
            </a:fld>
            <a:endParaRPr lang="en-US"/>
          </a:p>
        </p:txBody>
      </p:sp>
      <p:sp>
        <p:nvSpPr>
          <p:cNvPr id="5" name="Espace réservé du pied de page 4">
            <a:extLst>
              <a:ext uri="{FF2B5EF4-FFF2-40B4-BE49-F238E27FC236}">
                <a16:creationId xmlns:a16="http://schemas.microsoft.com/office/drawing/2014/main" id="{1C2C6549-A388-6940-9D4A-FF13E3F8F2A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6073D337-E88F-4A49-9818-6ED4D619DCF5}"/>
              </a:ext>
            </a:extLst>
          </p:cNvPr>
          <p:cNvSpPr>
            <a:spLocks noGrp="1"/>
          </p:cNvSpPr>
          <p:nvPr>
            <p:ph type="sldNum" sz="quarter" idx="12"/>
          </p:nvPr>
        </p:nvSpPr>
        <p:spPr/>
        <p:txBody>
          <a:bodyPr/>
          <a:lstStyle/>
          <a:p>
            <a:fld id="{BE73545E-AE84-CC40-BA66-23868ED6F3ED}" type="slidenum">
              <a:rPr lang="en-US" smtClean="0"/>
              <a:t>‹N°›</a:t>
            </a:fld>
            <a:endParaRPr lang="en-US"/>
          </a:p>
        </p:txBody>
      </p:sp>
    </p:spTree>
    <p:extLst>
      <p:ext uri="{BB962C8B-B14F-4D97-AF65-F5344CB8AC3E}">
        <p14:creationId xmlns:p14="http://schemas.microsoft.com/office/powerpoint/2010/main" val="200614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E98B0A-AE84-A44B-A4F5-9A5B29FEA57C}"/>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1CFB3269-941A-7140-84A4-3516036052B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DBC4384-5D2F-CA49-AB4F-36B9867C97F4}"/>
              </a:ext>
            </a:extLst>
          </p:cNvPr>
          <p:cNvSpPr>
            <a:spLocks noGrp="1"/>
          </p:cNvSpPr>
          <p:nvPr>
            <p:ph type="dt" sz="half" idx="10"/>
          </p:nvPr>
        </p:nvSpPr>
        <p:spPr/>
        <p:txBody>
          <a:bodyPr/>
          <a:lstStyle/>
          <a:p>
            <a:fld id="{99FBF11A-DD5A-8144-BA3B-DB662BCC5028}" type="datetimeFigureOut">
              <a:rPr lang="en-US" smtClean="0"/>
              <a:t>2/9/22</a:t>
            </a:fld>
            <a:endParaRPr lang="en-US"/>
          </a:p>
        </p:txBody>
      </p:sp>
      <p:sp>
        <p:nvSpPr>
          <p:cNvPr id="5" name="Espace réservé du pied de page 4">
            <a:extLst>
              <a:ext uri="{FF2B5EF4-FFF2-40B4-BE49-F238E27FC236}">
                <a16:creationId xmlns:a16="http://schemas.microsoft.com/office/drawing/2014/main" id="{4F98DCEE-B251-BB49-8EB8-EF4340F2892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2CBE88F8-9E1F-B84E-90BD-50D1ACEDD4FF}"/>
              </a:ext>
            </a:extLst>
          </p:cNvPr>
          <p:cNvSpPr>
            <a:spLocks noGrp="1"/>
          </p:cNvSpPr>
          <p:nvPr>
            <p:ph type="sldNum" sz="quarter" idx="12"/>
          </p:nvPr>
        </p:nvSpPr>
        <p:spPr/>
        <p:txBody>
          <a:bodyPr/>
          <a:lstStyle/>
          <a:p>
            <a:fld id="{BE73545E-AE84-CC40-BA66-23868ED6F3ED}" type="slidenum">
              <a:rPr lang="en-US" smtClean="0"/>
              <a:t>‹N°›</a:t>
            </a:fld>
            <a:endParaRPr lang="en-US"/>
          </a:p>
        </p:txBody>
      </p:sp>
    </p:spTree>
    <p:extLst>
      <p:ext uri="{BB962C8B-B14F-4D97-AF65-F5344CB8AC3E}">
        <p14:creationId xmlns:p14="http://schemas.microsoft.com/office/powerpoint/2010/main" val="2894729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1FCAF3-0FAD-1045-8375-A2F0931E5A4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004E27EB-80FE-E948-8728-DA8469FB18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FD4EC7D-DF55-0744-BCD7-CE0B9C614643}"/>
              </a:ext>
            </a:extLst>
          </p:cNvPr>
          <p:cNvSpPr>
            <a:spLocks noGrp="1"/>
          </p:cNvSpPr>
          <p:nvPr>
            <p:ph type="dt" sz="half" idx="10"/>
          </p:nvPr>
        </p:nvSpPr>
        <p:spPr/>
        <p:txBody>
          <a:bodyPr/>
          <a:lstStyle/>
          <a:p>
            <a:fld id="{99FBF11A-DD5A-8144-BA3B-DB662BCC5028}" type="datetimeFigureOut">
              <a:rPr lang="en-US" smtClean="0"/>
              <a:t>2/9/22</a:t>
            </a:fld>
            <a:endParaRPr lang="en-US"/>
          </a:p>
        </p:txBody>
      </p:sp>
      <p:sp>
        <p:nvSpPr>
          <p:cNvPr id="5" name="Espace réservé du pied de page 4">
            <a:extLst>
              <a:ext uri="{FF2B5EF4-FFF2-40B4-BE49-F238E27FC236}">
                <a16:creationId xmlns:a16="http://schemas.microsoft.com/office/drawing/2014/main" id="{B9C54219-CC47-BC47-B83E-0D9A4A0E0383}"/>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13EC11A-A42A-944D-912D-7B9F143E385F}"/>
              </a:ext>
            </a:extLst>
          </p:cNvPr>
          <p:cNvSpPr>
            <a:spLocks noGrp="1"/>
          </p:cNvSpPr>
          <p:nvPr>
            <p:ph type="sldNum" sz="quarter" idx="12"/>
          </p:nvPr>
        </p:nvSpPr>
        <p:spPr/>
        <p:txBody>
          <a:bodyPr/>
          <a:lstStyle/>
          <a:p>
            <a:fld id="{BE73545E-AE84-CC40-BA66-23868ED6F3ED}" type="slidenum">
              <a:rPr lang="en-US" smtClean="0"/>
              <a:t>‹N°›</a:t>
            </a:fld>
            <a:endParaRPr lang="en-US"/>
          </a:p>
        </p:txBody>
      </p:sp>
    </p:spTree>
    <p:extLst>
      <p:ext uri="{BB962C8B-B14F-4D97-AF65-F5344CB8AC3E}">
        <p14:creationId xmlns:p14="http://schemas.microsoft.com/office/powerpoint/2010/main" val="215123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22AD58-475C-244F-A8B9-88C5B8B8D5DE}"/>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1AD8A20E-7560-0D49-BD4C-0AF95A42EB2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49E39C44-AFD2-F14D-8F03-D031339A74A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4CD599BE-1B3D-F84E-9525-7FF5CCC01937}"/>
              </a:ext>
            </a:extLst>
          </p:cNvPr>
          <p:cNvSpPr>
            <a:spLocks noGrp="1"/>
          </p:cNvSpPr>
          <p:nvPr>
            <p:ph type="dt" sz="half" idx="10"/>
          </p:nvPr>
        </p:nvSpPr>
        <p:spPr/>
        <p:txBody>
          <a:bodyPr/>
          <a:lstStyle/>
          <a:p>
            <a:fld id="{99FBF11A-DD5A-8144-BA3B-DB662BCC5028}" type="datetimeFigureOut">
              <a:rPr lang="en-US" smtClean="0"/>
              <a:t>2/9/22</a:t>
            </a:fld>
            <a:endParaRPr lang="en-US"/>
          </a:p>
        </p:txBody>
      </p:sp>
      <p:sp>
        <p:nvSpPr>
          <p:cNvPr id="6" name="Espace réservé du pied de page 5">
            <a:extLst>
              <a:ext uri="{FF2B5EF4-FFF2-40B4-BE49-F238E27FC236}">
                <a16:creationId xmlns:a16="http://schemas.microsoft.com/office/drawing/2014/main" id="{A287D47C-5E48-B24B-A765-B6DB5265E2F7}"/>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74211C1D-41A7-DB41-937A-F9B15B6CAC77}"/>
              </a:ext>
            </a:extLst>
          </p:cNvPr>
          <p:cNvSpPr>
            <a:spLocks noGrp="1"/>
          </p:cNvSpPr>
          <p:nvPr>
            <p:ph type="sldNum" sz="quarter" idx="12"/>
          </p:nvPr>
        </p:nvSpPr>
        <p:spPr/>
        <p:txBody>
          <a:bodyPr/>
          <a:lstStyle/>
          <a:p>
            <a:fld id="{BE73545E-AE84-CC40-BA66-23868ED6F3ED}" type="slidenum">
              <a:rPr lang="en-US" smtClean="0"/>
              <a:t>‹N°›</a:t>
            </a:fld>
            <a:endParaRPr lang="en-US"/>
          </a:p>
        </p:txBody>
      </p:sp>
    </p:spTree>
    <p:extLst>
      <p:ext uri="{BB962C8B-B14F-4D97-AF65-F5344CB8AC3E}">
        <p14:creationId xmlns:p14="http://schemas.microsoft.com/office/powerpoint/2010/main" val="668578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0B12C-BC72-A144-ABEC-CE9A12179C65}"/>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667D61BF-46DA-0848-87BF-EB7EFB9291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42ABA18-6545-E54C-A7E1-E9CA02FDE5C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F9223167-CF72-4946-83C3-436D13FAA3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F617F10-DD3E-EF43-B73D-EE9DC750CB5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89A1BDA7-572D-D043-B3F8-BE3A367AD683}"/>
              </a:ext>
            </a:extLst>
          </p:cNvPr>
          <p:cNvSpPr>
            <a:spLocks noGrp="1"/>
          </p:cNvSpPr>
          <p:nvPr>
            <p:ph type="dt" sz="half" idx="10"/>
          </p:nvPr>
        </p:nvSpPr>
        <p:spPr/>
        <p:txBody>
          <a:bodyPr/>
          <a:lstStyle/>
          <a:p>
            <a:fld id="{99FBF11A-DD5A-8144-BA3B-DB662BCC5028}" type="datetimeFigureOut">
              <a:rPr lang="en-US" smtClean="0"/>
              <a:t>2/9/22</a:t>
            </a:fld>
            <a:endParaRPr lang="en-US"/>
          </a:p>
        </p:txBody>
      </p:sp>
      <p:sp>
        <p:nvSpPr>
          <p:cNvPr id="8" name="Espace réservé du pied de page 7">
            <a:extLst>
              <a:ext uri="{FF2B5EF4-FFF2-40B4-BE49-F238E27FC236}">
                <a16:creationId xmlns:a16="http://schemas.microsoft.com/office/drawing/2014/main" id="{A85663F2-7D55-3246-B0E4-68996E4CB6A6}"/>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8A91D86A-B9AC-4F4C-9C0D-D7C2A1590616}"/>
              </a:ext>
            </a:extLst>
          </p:cNvPr>
          <p:cNvSpPr>
            <a:spLocks noGrp="1"/>
          </p:cNvSpPr>
          <p:nvPr>
            <p:ph type="sldNum" sz="quarter" idx="12"/>
          </p:nvPr>
        </p:nvSpPr>
        <p:spPr/>
        <p:txBody>
          <a:bodyPr/>
          <a:lstStyle/>
          <a:p>
            <a:fld id="{BE73545E-AE84-CC40-BA66-23868ED6F3ED}" type="slidenum">
              <a:rPr lang="en-US" smtClean="0"/>
              <a:t>‹N°›</a:t>
            </a:fld>
            <a:endParaRPr lang="en-US"/>
          </a:p>
        </p:txBody>
      </p:sp>
    </p:spTree>
    <p:extLst>
      <p:ext uri="{BB962C8B-B14F-4D97-AF65-F5344CB8AC3E}">
        <p14:creationId xmlns:p14="http://schemas.microsoft.com/office/powerpoint/2010/main" val="3770874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6A4CF5-D7D6-934D-B80A-5A88C185FB4D}"/>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E384259A-919D-1244-875E-52B6AD2FA974}"/>
              </a:ext>
            </a:extLst>
          </p:cNvPr>
          <p:cNvSpPr>
            <a:spLocks noGrp="1"/>
          </p:cNvSpPr>
          <p:nvPr>
            <p:ph type="dt" sz="half" idx="10"/>
          </p:nvPr>
        </p:nvSpPr>
        <p:spPr/>
        <p:txBody>
          <a:bodyPr/>
          <a:lstStyle/>
          <a:p>
            <a:fld id="{99FBF11A-DD5A-8144-BA3B-DB662BCC5028}" type="datetimeFigureOut">
              <a:rPr lang="en-US" smtClean="0"/>
              <a:t>2/9/22</a:t>
            </a:fld>
            <a:endParaRPr lang="en-US"/>
          </a:p>
        </p:txBody>
      </p:sp>
      <p:sp>
        <p:nvSpPr>
          <p:cNvPr id="4" name="Espace réservé du pied de page 3">
            <a:extLst>
              <a:ext uri="{FF2B5EF4-FFF2-40B4-BE49-F238E27FC236}">
                <a16:creationId xmlns:a16="http://schemas.microsoft.com/office/drawing/2014/main" id="{4AA9DADA-E7DE-6A45-A9AC-E85BB0C804CE}"/>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347B25DA-4891-E047-A590-5CDB4FA971FD}"/>
              </a:ext>
            </a:extLst>
          </p:cNvPr>
          <p:cNvSpPr>
            <a:spLocks noGrp="1"/>
          </p:cNvSpPr>
          <p:nvPr>
            <p:ph type="sldNum" sz="quarter" idx="12"/>
          </p:nvPr>
        </p:nvSpPr>
        <p:spPr/>
        <p:txBody>
          <a:bodyPr/>
          <a:lstStyle/>
          <a:p>
            <a:fld id="{BE73545E-AE84-CC40-BA66-23868ED6F3ED}" type="slidenum">
              <a:rPr lang="en-US" smtClean="0"/>
              <a:t>‹N°›</a:t>
            </a:fld>
            <a:endParaRPr lang="en-US"/>
          </a:p>
        </p:txBody>
      </p:sp>
    </p:spTree>
    <p:extLst>
      <p:ext uri="{BB962C8B-B14F-4D97-AF65-F5344CB8AC3E}">
        <p14:creationId xmlns:p14="http://schemas.microsoft.com/office/powerpoint/2010/main" val="39349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E7693AD-30BF-5848-B5AC-2424532BB465}"/>
              </a:ext>
            </a:extLst>
          </p:cNvPr>
          <p:cNvSpPr>
            <a:spLocks noGrp="1"/>
          </p:cNvSpPr>
          <p:nvPr>
            <p:ph type="dt" sz="half" idx="10"/>
          </p:nvPr>
        </p:nvSpPr>
        <p:spPr/>
        <p:txBody>
          <a:bodyPr/>
          <a:lstStyle/>
          <a:p>
            <a:fld id="{99FBF11A-DD5A-8144-BA3B-DB662BCC5028}" type="datetimeFigureOut">
              <a:rPr lang="en-US" smtClean="0"/>
              <a:t>2/9/22</a:t>
            </a:fld>
            <a:endParaRPr lang="en-US"/>
          </a:p>
        </p:txBody>
      </p:sp>
      <p:sp>
        <p:nvSpPr>
          <p:cNvPr id="3" name="Espace réservé du pied de page 2">
            <a:extLst>
              <a:ext uri="{FF2B5EF4-FFF2-40B4-BE49-F238E27FC236}">
                <a16:creationId xmlns:a16="http://schemas.microsoft.com/office/drawing/2014/main" id="{CA1A5737-9563-2A45-A386-6C95EDC56828}"/>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C3D8951B-185A-7A40-89A6-73925F0C1E1E}"/>
              </a:ext>
            </a:extLst>
          </p:cNvPr>
          <p:cNvSpPr>
            <a:spLocks noGrp="1"/>
          </p:cNvSpPr>
          <p:nvPr>
            <p:ph type="sldNum" sz="quarter" idx="12"/>
          </p:nvPr>
        </p:nvSpPr>
        <p:spPr/>
        <p:txBody>
          <a:bodyPr/>
          <a:lstStyle/>
          <a:p>
            <a:fld id="{BE73545E-AE84-CC40-BA66-23868ED6F3ED}" type="slidenum">
              <a:rPr lang="en-US" smtClean="0"/>
              <a:t>‹N°›</a:t>
            </a:fld>
            <a:endParaRPr lang="en-US"/>
          </a:p>
        </p:txBody>
      </p:sp>
    </p:spTree>
    <p:extLst>
      <p:ext uri="{BB962C8B-B14F-4D97-AF65-F5344CB8AC3E}">
        <p14:creationId xmlns:p14="http://schemas.microsoft.com/office/powerpoint/2010/main" val="10948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330DB7-118B-BF4C-B353-6A13C92D9F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626E0F50-4EF8-6F4C-AB50-9FE49FA948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A70EEC44-BA6B-054C-8FF7-070DA0E00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E23D2F9-A274-EF46-B3E2-DADDEA9A2E90}"/>
              </a:ext>
            </a:extLst>
          </p:cNvPr>
          <p:cNvSpPr>
            <a:spLocks noGrp="1"/>
          </p:cNvSpPr>
          <p:nvPr>
            <p:ph type="dt" sz="half" idx="10"/>
          </p:nvPr>
        </p:nvSpPr>
        <p:spPr/>
        <p:txBody>
          <a:bodyPr/>
          <a:lstStyle/>
          <a:p>
            <a:fld id="{99FBF11A-DD5A-8144-BA3B-DB662BCC5028}" type="datetimeFigureOut">
              <a:rPr lang="en-US" smtClean="0"/>
              <a:t>2/9/22</a:t>
            </a:fld>
            <a:endParaRPr lang="en-US"/>
          </a:p>
        </p:txBody>
      </p:sp>
      <p:sp>
        <p:nvSpPr>
          <p:cNvPr id="6" name="Espace réservé du pied de page 5">
            <a:extLst>
              <a:ext uri="{FF2B5EF4-FFF2-40B4-BE49-F238E27FC236}">
                <a16:creationId xmlns:a16="http://schemas.microsoft.com/office/drawing/2014/main" id="{47CF0357-3378-7243-98D5-23BC4E391518}"/>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D281AEAC-EAF1-3A41-9195-5BA765FFB7DE}"/>
              </a:ext>
            </a:extLst>
          </p:cNvPr>
          <p:cNvSpPr>
            <a:spLocks noGrp="1"/>
          </p:cNvSpPr>
          <p:nvPr>
            <p:ph type="sldNum" sz="quarter" idx="12"/>
          </p:nvPr>
        </p:nvSpPr>
        <p:spPr/>
        <p:txBody>
          <a:bodyPr/>
          <a:lstStyle/>
          <a:p>
            <a:fld id="{BE73545E-AE84-CC40-BA66-23868ED6F3ED}" type="slidenum">
              <a:rPr lang="en-US" smtClean="0"/>
              <a:t>‹N°›</a:t>
            </a:fld>
            <a:endParaRPr lang="en-US"/>
          </a:p>
        </p:txBody>
      </p:sp>
    </p:spTree>
    <p:extLst>
      <p:ext uri="{BB962C8B-B14F-4D97-AF65-F5344CB8AC3E}">
        <p14:creationId xmlns:p14="http://schemas.microsoft.com/office/powerpoint/2010/main" val="45363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54F1F-B4F8-0245-8E06-DC8B1136994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EDB4828E-F26A-EC47-9CD1-1AFAB31A34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7DDB1A3C-6BA2-0541-B3A9-4308BC7951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D600521-57D7-5F46-A68B-24ADF796EE54}"/>
              </a:ext>
            </a:extLst>
          </p:cNvPr>
          <p:cNvSpPr>
            <a:spLocks noGrp="1"/>
          </p:cNvSpPr>
          <p:nvPr>
            <p:ph type="dt" sz="half" idx="10"/>
          </p:nvPr>
        </p:nvSpPr>
        <p:spPr/>
        <p:txBody>
          <a:bodyPr/>
          <a:lstStyle/>
          <a:p>
            <a:fld id="{99FBF11A-DD5A-8144-BA3B-DB662BCC5028}" type="datetimeFigureOut">
              <a:rPr lang="en-US" smtClean="0"/>
              <a:t>2/9/22</a:t>
            </a:fld>
            <a:endParaRPr lang="en-US"/>
          </a:p>
        </p:txBody>
      </p:sp>
      <p:sp>
        <p:nvSpPr>
          <p:cNvPr id="6" name="Espace réservé du pied de page 5">
            <a:extLst>
              <a:ext uri="{FF2B5EF4-FFF2-40B4-BE49-F238E27FC236}">
                <a16:creationId xmlns:a16="http://schemas.microsoft.com/office/drawing/2014/main" id="{2C5D33FA-62A5-E349-B8BF-94D2937A9921}"/>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41E80D4B-1A4D-1946-9D8D-15C8644B0D40}"/>
              </a:ext>
            </a:extLst>
          </p:cNvPr>
          <p:cNvSpPr>
            <a:spLocks noGrp="1"/>
          </p:cNvSpPr>
          <p:nvPr>
            <p:ph type="sldNum" sz="quarter" idx="12"/>
          </p:nvPr>
        </p:nvSpPr>
        <p:spPr/>
        <p:txBody>
          <a:bodyPr/>
          <a:lstStyle/>
          <a:p>
            <a:fld id="{BE73545E-AE84-CC40-BA66-23868ED6F3ED}" type="slidenum">
              <a:rPr lang="en-US" smtClean="0"/>
              <a:t>‹N°›</a:t>
            </a:fld>
            <a:endParaRPr lang="en-US"/>
          </a:p>
        </p:txBody>
      </p:sp>
    </p:spTree>
    <p:extLst>
      <p:ext uri="{BB962C8B-B14F-4D97-AF65-F5344CB8AC3E}">
        <p14:creationId xmlns:p14="http://schemas.microsoft.com/office/powerpoint/2010/main" val="89571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21832EA-9B7B-384C-8E3A-EB56700A75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FE95FA89-1A1C-E447-8708-882B9A1457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A7901D47-C190-8B4E-8D70-0C4975065C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FBF11A-DD5A-8144-BA3B-DB662BCC5028}" type="datetimeFigureOut">
              <a:rPr lang="en-US" smtClean="0"/>
              <a:t>2/9/22</a:t>
            </a:fld>
            <a:endParaRPr lang="en-US"/>
          </a:p>
        </p:txBody>
      </p:sp>
      <p:sp>
        <p:nvSpPr>
          <p:cNvPr id="5" name="Espace réservé du pied de page 4">
            <a:extLst>
              <a:ext uri="{FF2B5EF4-FFF2-40B4-BE49-F238E27FC236}">
                <a16:creationId xmlns:a16="http://schemas.microsoft.com/office/drawing/2014/main" id="{38F2AFDC-9D72-684D-81DD-B18C6D67E5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ECD766BB-4642-2F48-B464-570FF46AD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3545E-AE84-CC40-BA66-23868ED6F3ED}" type="slidenum">
              <a:rPr lang="en-US" smtClean="0"/>
              <a:t>‹N°›</a:t>
            </a:fld>
            <a:endParaRPr lang="en-US"/>
          </a:p>
        </p:txBody>
      </p:sp>
    </p:spTree>
    <p:extLst>
      <p:ext uri="{BB962C8B-B14F-4D97-AF65-F5344CB8AC3E}">
        <p14:creationId xmlns:p14="http://schemas.microsoft.com/office/powerpoint/2010/main" val="2566471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nul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8.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9.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6.xml.rels><?xml version="1.0" encoding="UTF-8" standalone="yes"?>
<Relationships xmlns="http://schemas.openxmlformats.org/package/2006/relationships"><Relationship Id="rId2" Type="http://schemas.openxmlformats.org/officeDocument/2006/relationships/hyperlink" Target="https://git.lumc.nl/dsanleongranado/ATAC-seq-snakemak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76D4EF-2127-FE40-B33C-7D6DA5BB7056}"/>
              </a:ext>
            </a:extLst>
          </p:cNvPr>
          <p:cNvSpPr>
            <a:spLocks noGrp="1"/>
          </p:cNvSpPr>
          <p:nvPr>
            <p:ph type="ctrTitle"/>
          </p:nvPr>
        </p:nvSpPr>
        <p:spPr/>
        <p:txBody>
          <a:bodyPr/>
          <a:lstStyle/>
          <a:p>
            <a:r>
              <a:rPr lang="en-US" dirty="0"/>
              <a:t>DN1 ATAC-seq </a:t>
            </a:r>
          </a:p>
        </p:txBody>
      </p:sp>
      <p:sp>
        <p:nvSpPr>
          <p:cNvPr id="3" name="Sous-titre 2">
            <a:extLst>
              <a:ext uri="{FF2B5EF4-FFF2-40B4-BE49-F238E27FC236}">
                <a16:creationId xmlns:a16="http://schemas.microsoft.com/office/drawing/2014/main" id="{3C0B1ADC-84DC-8F4F-8972-62AB2AB2B82A}"/>
              </a:ext>
            </a:extLst>
          </p:cNvPr>
          <p:cNvSpPr>
            <a:spLocks noGrp="1"/>
          </p:cNvSpPr>
          <p:nvPr>
            <p:ph type="subTitle" idx="1"/>
          </p:nvPr>
        </p:nvSpPr>
        <p:spPr/>
        <p:txBody>
          <a:bodyPr/>
          <a:lstStyle/>
          <a:p>
            <a:r>
              <a:rPr lang="en-US" dirty="0"/>
              <a:t>Veronica</a:t>
            </a:r>
          </a:p>
        </p:txBody>
      </p:sp>
    </p:spTree>
    <p:extLst>
      <p:ext uri="{BB962C8B-B14F-4D97-AF65-F5344CB8AC3E}">
        <p14:creationId xmlns:p14="http://schemas.microsoft.com/office/powerpoint/2010/main" val="416982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6C23D5D-7ED5-244C-B861-6143DD10F8AD}"/>
              </a:ext>
            </a:extLst>
          </p:cNvPr>
          <p:cNvPicPr>
            <a:picLocks noChangeAspect="1"/>
          </p:cNvPicPr>
          <p:nvPr/>
        </p:nvPicPr>
        <p:blipFill>
          <a:blip r:embed="rId2"/>
          <a:stretch>
            <a:fillRect/>
          </a:stretch>
        </p:blipFill>
        <p:spPr>
          <a:xfrm>
            <a:off x="0" y="1041438"/>
            <a:ext cx="12192000" cy="4775124"/>
          </a:xfrm>
          <a:prstGeom prst="rect">
            <a:avLst/>
          </a:prstGeom>
        </p:spPr>
      </p:pic>
    </p:spTree>
    <p:extLst>
      <p:ext uri="{BB962C8B-B14F-4D97-AF65-F5344CB8AC3E}">
        <p14:creationId xmlns:p14="http://schemas.microsoft.com/office/powerpoint/2010/main" val="4192512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3F397F4-21D3-E64B-AD0A-AFC23BAC7864}"/>
              </a:ext>
            </a:extLst>
          </p:cNvPr>
          <p:cNvPicPr>
            <a:picLocks noChangeAspect="1"/>
          </p:cNvPicPr>
          <p:nvPr/>
        </p:nvPicPr>
        <p:blipFill rotWithShape="1">
          <a:blip r:embed="rId2"/>
          <a:srcRect l="26787"/>
          <a:stretch/>
        </p:blipFill>
        <p:spPr>
          <a:xfrm>
            <a:off x="850232" y="2049898"/>
            <a:ext cx="11341768" cy="2758204"/>
          </a:xfrm>
          <a:prstGeom prst="rect">
            <a:avLst/>
          </a:prstGeom>
        </p:spPr>
      </p:pic>
      <p:sp>
        <p:nvSpPr>
          <p:cNvPr id="4" name="ZoneTexte 3">
            <a:extLst>
              <a:ext uri="{FF2B5EF4-FFF2-40B4-BE49-F238E27FC236}">
                <a16:creationId xmlns:a16="http://schemas.microsoft.com/office/drawing/2014/main" id="{4B391382-F927-E140-874D-061EE89F8C5A}"/>
              </a:ext>
            </a:extLst>
          </p:cNvPr>
          <p:cNvSpPr txBox="1"/>
          <p:nvPr/>
        </p:nvSpPr>
        <p:spPr>
          <a:xfrm>
            <a:off x="152400" y="2967335"/>
            <a:ext cx="2967790" cy="461665"/>
          </a:xfrm>
          <a:prstGeom prst="rect">
            <a:avLst/>
          </a:prstGeom>
          <a:noFill/>
        </p:spPr>
        <p:txBody>
          <a:bodyPr wrap="square" rtlCol="0">
            <a:spAutoFit/>
          </a:bodyPr>
          <a:lstStyle/>
          <a:p>
            <a:r>
              <a:rPr lang="en-US" sz="2400" b="1" dirty="0">
                <a:solidFill>
                  <a:srgbClr val="FF0000"/>
                </a:solidFill>
                <a:latin typeface="Arial" panose="020B0604020202020204" pitchFamily="34" charset="0"/>
                <a:cs typeface="Arial" panose="020B0604020202020204" pitchFamily="34" charset="0"/>
              </a:rPr>
              <a:t>WT</a:t>
            </a:r>
            <a:endParaRPr lang="en-US" b="1" dirty="0">
              <a:solidFill>
                <a:srgbClr val="FF0000"/>
              </a:solidFill>
              <a:latin typeface="Arial" panose="020B060402020202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3AB3D16D-BA6D-D042-A0CD-C514CE5C5E7A}"/>
              </a:ext>
            </a:extLst>
          </p:cNvPr>
          <p:cNvSpPr txBox="1"/>
          <p:nvPr/>
        </p:nvSpPr>
        <p:spPr>
          <a:xfrm>
            <a:off x="152400" y="2202298"/>
            <a:ext cx="2967790" cy="461665"/>
          </a:xfrm>
          <a:prstGeom prst="rect">
            <a:avLst/>
          </a:prstGeom>
          <a:noFill/>
        </p:spPr>
        <p:txBody>
          <a:bodyPr wrap="square" rtlCol="0">
            <a:spAutoFit/>
          </a:bodyPr>
          <a:lstStyle/>
          <a:p>
            <a:r>
              <a:rPr lang="en-US" sz="2400" b="1" dirty="0">
                <a:solidFill>
                  <a:srgbClr val="00B0F0"/>
                </a:solidFill>
                <a:latin typeface="Arial" panose="020B0604020202020204" pitchFamily="34" charset="0"/>
                <a:cs typeface="Arial" panose="020B0604020202020204" pitchFamily="34" charset="0"/>
              </a:rPr>
              <a:t>KO</a:t>
            </a:r>
            <a:endParaRPr lang="en-US" b="1" dirty="0">
              <a:solidFill>
                <a:srgbClr val="00B0F0"/>
              </a:solidFill>
              <a:latin typeface="Arial" panose="020B060402020202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9487B6B8-5CE0-4645-BDB8-164530CAD1DB}"/>
              </a:ext>
            </a:extLst>
          </p:cNvPr>
          <p:cNvSpPr txBox="1"/>
          <p:nvPr/>
        </p:nvSpPr>
        <p:spPr>
          <a:xfrm>
            <a:off x="152400" y="3732372"/>
            <a:ext cx="2967790" cy="461665"/>
          </a:xfrm>
          <a:prstGeom prst="rect">
            <a:avLst/>
          </a:prstGeom>
          <a:noFill/>
        </p:spPr>
        <p:txBody>
          <a:bodyPr wrap="square" rtlCol="0">
            <a:spAutoFit/>
          </a:bodyPr>
          <a:lstStyle/>
          <a:p>
            <a:r>
              <a:rPr lang="en-US" sz="2400" b="1" dirty="0">
                <a:solidFill>
                  <a:srgbClr val="FF0000"/>
                </a:solidFill>
                <a:latin typeface="Arial" panose="020B0604020202020204" pitchFamily="34" charset="0"/>
                <a:cs typeface="Arial" panose="020B0604020202020204" pitchFamily="34" charset="0"/>
              </a:rPr>
              <a:t>WT</a:t>
            </a:r>
            <a:endParaRPr lang="en-US" b="1" dirty="0">
              <a:solidFill>
                <a:srgbClr val="FF0000"/>
              </a:solidFill>
              <a:latin typeface="Arial" panose="020B0604020202020204" pitchFamily="34" charset="0"/>
              <a:cs typeface="Arial" panose="020B0604020202020204" pitchFamily="34" charset="0"/>
            </a:endParaRPr>
          </a:p>
        </p:txBody>
      </p:sp>
      <p:sp>
        <p:nvSpPr>
          <p:cNvPr id="7" name="ZoneTexte 6">
            <a:extLst>
              <a:ext uri="{FF2B5EF4-FFF2-40B4-BE49-F238E27FC236}">
                <a16:creationId xmlns:a16="http://schemas.microsoft.com/office/drawing/2014/main" id="{D61C391C-EE35-8744-908A-D5A4FE7261D2}"/>
              </a:ext>
            </a:extLst>
          </p:cNvPr>
          <p:cNvSpPr txBox="1"/>
          <p:nvPr/>
        </p:nvSpPr>
        <p:spPr>
          <a:xfrm>
            <a:off x="633663" y="2421541"/>
            <a:ext cx="433137" cy="369332"/>
          </a:xfrm>
          <a:prstGeom prst="rect">
            <a:avLst/>
          </a:prstGeom>
          <a:noFill/>
        </p:spPr>
        <p:txBody>
          <a:bodyPr wrap="square" rtlCol="0">
            <a:spAutoFit/>
          </a:bodyPr>
          <a:lstStyle/>
          <a:p>
            <a:r>
              <a:rPr lang="en-US" dirty="0"/>
              <a:t>0</a:t>
            </a:r>
          </a:p>
        </p:txBody>
      </p:sp>
      <p:sp>
        <p:nvSpPr>
          <p:cNvPr id="8" name="ZoneTexte 7">
            <a:extLst>
              <a:ext uri="{FF2B5EF4-FFF2-40B4-BE49-F238E27FC236}">
                <a16:creationId xmlns:a16="http://schemas.microsoft.com/office/drawing/2014/main" id="{55092533-AF6C-3B4A-80A8-5ED5A0064EFB}"/>
              </a:ext>
            </a:extLst>
          </p:cNvPr>
          <p:cNvSpPr txBox="1"/>
          <p:nvPr/>
        </p:nvSpPr>
        <p:spPr>
          <a:xfrm>
            <a:off x="633663" y="2014581"/>
            <a:ext cx="810126" cy="369332"/>
          </a:xfrm>
          <a:prstGeom prst="rect">
            <a:avLst/>
          </a:prstGeom>
          <a:noFill/>
        </p:spPr>
        <p:txBody>
          <a:bodyPr wrap="square" rtlCol="0">
            <a:spAutoFit/>
          </a:bodyPr>
          <a:lstStyle/>
          <a:p>
            <a:r>
              <a:rPr lang="en-US" dirty="0"/>
              <a:t>500</a:t>
            </a:r>
          </a:p>
        </p:txBody>
      </p:sp>
      <p:sp>
        <p:nvSpPr>
          <p:cNvPr id="9" name="ZoneTexte 8">
            <a:extLst>
              <a:ext uri="{FF2B5EF4-FFF2-40B4-BE49-F238E27FC236}">
                <a16:creationId xmlns:a16="http://schemas.microsoft.com/office/drawing/2014/main" id="{938F4756-76FF-3247-893B-49D48C220E3B}"/>
              </a:ext>
            </a:extLst>
          </p:cNvPr>
          <p:cNvSpPr txBox="1"/>
          <p:nvPr/>
        </p:nvSpPr>
        <p:spPr>
          <a:xfrm>
            <a:off x="633663" y="3185418"/>
            <a:ext cx="433137" cy="369332"/>
          </a:xfrm>
          <a:prstGeom prst="rect">
            <a:avLst/>
          </a:prstGeom>
          <a:noFill/>
        </p:spPr>
        <p:txBody>
          <a:bodyPr wrap="square" rtlCol="0">
            <a:spAutoFit/>
          </a:bodyPr>
          <a:lstStyle/>
          <a:p>
            <a:r>
              <a:rPr lang="en-US" dirty="0"/>
              <a:t>0</a:t>
            </a:r>
          </a:p>
        </p:txBody>
      </p:sp>
      <p:sp>
        <p:nvSpPr>
          <p:cNvPr id="10" name="ZoneTexte 9">
            <a:extLst>
              <a:ext uri="{FF2B5EF4-FFF2-40B4-BE49-F238E27FC236}">
                <a16:creationId xmlns:a16="http://schemas.microsoft.com/office/drawing/2014/main" id="{E0585425-6FF1-574A-803F-E42F76133E6C}"/>
              </a:ext>
            </a:extLst>
          </p:cNvPr>
          <p:cNvSpPr txBox="1"/>
          <p:nvPr/>
        </p:nvSpPr>
        <p:spPr>
          <a:xfrm>
            <a:off x="633663" y="2778458"/>
            <a:ext cx="810126" cy="369332"/>
          </a:xfrm>
          <a:prstGeom prst="rect">
            <a:avLst/>
          </a:prstGeom>
          <a:noFill/>
        </p:spPr>
        <p:txBody>
          <a:bodyPr wrap="square" rtlCol="0">
            <a:spAutoFit/>
          </a:bodyPr>
          <a:lstStyle/>
          <a:p>
            <a:r>
              <a:rPr lang="en-US" dirty="0"/>
              <a:t>500</a:t>
            </a:r>
          </a:p>
        </p:txBody>
      </p:sp>
      <p:sp>
        <p:nvSpPr>
          <p:cNvPr id="11" name="ZoneTexte 10">
            <a:extLst>
              <a:ext uri="{FF2B5EF4-FFF2-40B4-BE49-F238E27FC236}">
                <a16:creationId xmlns:a16="http://schemas.microsoft.com/office/drawing/2014/main" id="{799638FD-E03F-4C43-9791-6230FDC006C5}"/>
              </a:ext>
            </a:extLst>
          </p:cNvPr>
          <p:cNvSpPr txBox="1"/>
          <p:nvPr/>
        </p:nvSpPr>
        <p:spPr>
          <a:xfrm>
            <a:off x="633663" y="3961710"/>
            <a:ext cx="433137" cy="369332"/>
          </a:xfrm>
          <a:prstGeom prst="rect">
            <a:avLst/>
          </a:prstGeom>
          <a:noFill/>
        </p:spPr>
        <p:txBody>
          <a:bodyPr wrap="square" rtlCol="0">
            <a:spAutoFit/>
          </a:bodyPr>
          <a:lstStyle/>
          <a:p>
            <a:r>
              <a:rPr lang="en-US" dirty="0"/>
              <a:t>0</a:t>
            </a:r>
          </a:p>
        </p:txBody>
      </p:sp>
      <p:sp>
        <p:nvSpPr>
          <p:cNvPr id="12" name="ZoneTexte 11">
            <a:extLst>
              <a:ext uri="{FF2B5EF4-FFF2-40B4-BE49-F238E27FC236}">
                <a16:creationId xmlns:a16="http://schemas.microsoft.com/office/drawing/2014/main" id="{A13EE4F4-E1AF-3D45-A885-3F4D15FD3C95}"/>
              </a:ext>
            </a:extLst>
          </p:cNvPr>
          <p:cNvSpPr txBox="1"/>
          <p:nvPr/>
        </p:nvSpPr>
        <p:spPr>
          <a:xfrm>
            <a:off x="633663" y="3554750"/>
            <a:ext cx="810126" cy="369332"/>
          </a:xfrm>
          <a:prstGeom prst="rect">
            <a:avLst/>
          </a:prstGeom>
          <a:noFill/>
        </p:spPr>
        <p:txBody>
          <a:bodyPr wrap="square" rtlCol="0">
            <a:spAutoFit/>
          </a:bodyPr>
          <a:lstStyle/>
          <a:p>
            <a:r>
              <a:rPr lang="en-US" dirty="0"/>
              <a:t>500</a:t>
            </a:r>
          </a:p>
        </p:txBody>
      </p:sp>
      <p:sp>
        <p:nvSpPr>
          <p:cNvPr id="14" name="Titre 13">
            <a:extLst>
              <a:ext uri="{FF2B5EF4-FFF2-40B4-BE49-F238E27FC236}">
                <a16:creationId xmlns:a16="http://schemas.microsoft.com/office/drawing/2014/main" id="{11F80501-8E32-C94D-8053-C7585AB8EA6D}"/>
              </a:ext>
            </a:extLst>
          </p:cNvPr>
          <p:cNvSpPr>
            <a:spLocks noGrp="1"/>
          </p:cNvSpPr>
          <p:nvPr>
            <p:ph type="title"/>
          </p:nvPr>
        </p:nvSpPr>
        <p:spPr/>
        <p:txBody>
          <a:bodyPr/>
          <a:lstStyle/>
          <a:p>
            <a:r>
              <a:rPr lang="en-US" i="1" dirty="0"/>
              <a:t>Bcl11b</a:t>
            </a:r>
          </a:p>
        </p:txBody>
      </p:sp>
      <p:sp>
        <p:nvSpPr>
          <p:cNvPr id="15" name="ZoneTexte 14">
            <a:extLst>
              <a:ext uri="{FF2B5EF4-FFF2-40B4-BE49-F238E27FC236}">
                <a16:creationId xmlns:a16="http://schemas.microsoft.com/office/drawing/2014/main" id="{B04B404F-504B-E14E-B51E-B6E7E9EF4A39}"/>
              </a:ext>
            </a:extLst>
          </p:cNvPr>
          <p:cNvSpPr txBox="1"/>
          <p:nvPr/>
        </p:nvSpPr>
        <p:spPr>
          <a:xfrm>
            <a:off x="10892590" y="5438273"/>
            <a:ext cx="2165684" cy="369332"/>
          </a:xfrm>
          <a:prstGeom prst="rect">
            <a:avLst/>
          </a:prstGeom>
          <a:noFill/>
        </p:spPr>
        <p:txBody>
          <a:bodyPr wrap="square" rtlCol="0">
            <a:spAutoFit/>
          </a:bodyPr>
          <a:lstStyle/>
          <a:p>
            <a:r>
              <a:rPr lang="en-US" dirty="0"/>
              <a:t>Promoter</a:t>
            </a:r>
          </a:p>
        </p:txBody>
      </p:sp>
    </p:spTree>
    <p:extLst>
      <p:ext uri="{BB962C8B-B14F-4D97-AF65-F5344CB8AC3E}">
        <p14:creationId xmlns:p14="http://schemas.microsoft.com/office/powerpoint/2010/main" val="2539451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EA42870-64A3-0C45-B26B-C4DBEE857E25}"/>
              </a:ext>
            </a:extLst>
          </p:cNvPr>
          <p:cNvPicPr>
            <a:picLocks noChangeAspect="1"/>
          </p:cNvPicPr>
          <p:nvPr/>
        </p:nvPicPr>
        <p:blipFill rotWithShape="1">
          <a:blip r:embed="rId2"/>
          <a:srcRect l="39349"/>
          <a:stretch/>
        </p:blipFill>
        <p:spPr>
          <a:xfrm>
            <a:off x="1122948" y="1905501"/>
            <a:ext cx="10833767" cy="3046997"/>
          </a:xfrm>
          <a:prstGeom prst="rect">
            <a:avLst/>
          </a:prstGeom>
        </p:spPr>
      </p:pic>
      <p:sp>
        <p:nvSpPr>
          <p:cNvPr id="4" name="ZoneTexte 3">
            <a:extLst>
              <a:ext uri="{FF2B5EF4-FFF2-40B4-BE49-F238E27FC236}">
                <a16:creationId xmlns:a16="http://schemas.microsoft.com/office/drawing/2014/main" id="{C3F9CA86-25AC-3047-8C17-72E013CC3FF7}"/>
              </a:ext>
            </a:extLst>
          </p:cNvPr>
          <p:cNvSpPr txBox="1"/>
          <p:nvPr/>
        </p:nvSpPr>
        <p:spPr>
          <a:xfrm>
            <a:off x="393032" y="2858255"/>
            <a:ext cx="2967790" cy="461665"/>
          </a:xfrm>
          <a:prstGeom prst="rect">
            <a:avLst/>
          </a:prstGeom>
          <a:noFill/>
        </p:spPr>
        <p:txBody>
          <a:bodyPr wrap="square" rtlCol="0">
            <a:spAutoFit/>
          </a:bodyPr>
          <a:lstStyle/>
          <a:p>
            <a:r>
              <a:rPr lang="en-US" sz="2400" b="1" dirty="0">
                <a:solidFill>
                  <a:srgbClr val="FF0000"/>
                </a:solidFill>
                <a:latin typeface="Arial" panose="020B0604020202020204" pitchFamily="34" charset="0"/>
                <a:cs typeface="Arial" panose="020B0604020202020204" pitchFamily="34" charset="0"/>
              </a:rPr>
              <a:t>WT</a:t>
            </a:r>
            <a:endParaRPr lang="en-US" b="1" dirty="0">
              <a:solidFill>
                <a:srgbClr val="FF0000"/>
              </a:solidFill>
              <a:latin typeface="Arial" panose="020B060402020202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6A41934B-4582-5C4D-8E29-1B3AFD989CBC}"/>
              </a:ext>
            </a:extLst>
          </p:cNvPr>
          <p:cNvSpPr txBox="1"/>
          <p:nvPr/>
        </p:nvSpPr>
        <p:spPr>
          <a:xfrm>
            <a:off x="393032" y="2093218"/>
            <a:ext cx="2967790" cy="461665"/>
          </a:xfrm>
          <a:prstGeom prst="rect">
            <a:avLst/>
          </a:prstGeom>
          <a:noFill/>
        </p:spPr>
        <p:txBody>
          <a:bodyPr wrap="square" rtlCol="0">
            <a:spAutoFit/>
          </a:bodyPr>
          <a:lstStyle/>
          <a:p>
            <a:r>
              <a:rPr lang="en-US" sz="2400" b="1" dirty="0">
                <a:solidFill>
                  <a:srgbClr val="00B0F0"/>
                </a:solidFill>
                <a:latin typeface="Arial" panose="020B0604020202020204" pitchFamily="34" charset="0"/>
                <a:cs typeface="Arial" panose="020B0604020202020204" pitchFamily="34" charset="0"/>
              </a:rPr>
              <a:t>KO</a:t>
            </a:r>
            <a:endParaRPr lang="en-US" b="1" dirty="0">
              <a:solidFill>
                <a:srgbClr val="00B0F0"/>
              </a:solidFill>
              <a:latin typeface="Arial" panose="020B060402020202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29198140-4B49-CE48-A996-3472E4F696F2}"/>
              </a:ext>
            </a:extLst>
          </p:cNvPr>
          <p:cNvSpPr txBox="1"/>
          <p:nvPr/>
        </p:nvSpPr>
        <p:spPr>
          <a:xfrm>
            <a:off x="393032" y="3623292"/>
            <a:ext cx="2967790" cy="461665"/>
          </a:xfrm>
          <a:prstGeom prst="rect">
            <a:avLst/>
          </a:prstGeom>
          <a:noFill/>
        </p:spPr>
        <p:txBody>
          <a:bodyPr wrap="square" rtlCol="0">
            <a:spAutoFit/>
          </a:bodyPr>
          <a:lstStyle/>
          <a:p>
            <a:r>
              <a:rPr lang="en-US" sz="2400" b="1" dirty="0">
                <a:solidFill>
                  <a:srgbClr val="FF0000"/>
                </a:solidFill>
                <a:latin typeface="Arial" panose="020B0604020202020204" pitchFamily="34" charset="0"/>
                <a:cs typeface="Arial" panose="020B0604020202020204" pitchFamily="34" charset="0"/>
              </a:rPr>
              <a:t>WT</a:t>
            </a:r>
            <a:endParaRPr lang="en-US" b="1" dirty="0">
              <a:solidFill>
                <a:srgbClr val="FF0000"/>
              </a:solidFill>
              <a:latin typeface="Arial" panose="020B0604020202020204" pitchFamily="34" charset="0"/>
              <a:cs typeface="Arial" panose="020B0604020202020204" pitchFamily="34" charset="0"/>
            </a:endParaRPr>
          </a:p>
        </p:txBody>
      </p:sp>
      <p:sp>
        <p:nvSpPr>
          <p:cNvPr id="7" name="ZoneTexte 6">
            <a:extLst>
              <a:ext uri="{FF2B5EF4-FFF2-40B4-BE49-F238E27FC236}">
                <a16:creationId xmlns:a16="http://schemas.microsoft.com/office/drawing/2014/main" id="{00219B18-6769-8B49-9093-B1D476B77012}"/>
              </a:ext>
            </a:extLst>
          </p:cNvPr>
          <p:cNvSpPr txBox="1"/>
          <p:nvPr/>
        </p:nvSpPr>
        <p:spPr>
          <a:xfrm>
            <a:off x="874295" y="2312461"/>
            <a:ext cx="433137" cy="369332"/>
          </a:xfrm>
          <a:prstGeom prst="rect">
            <a:avLst/>
          </a:prstGeom>
          <a:noFill/>
        </p:spPr>
        <p:txBody>
          <a:bodyPr wrap="square" rtlCol="0">
            <a:spAutoFit/>
          </a:bodyPr>
          <a:lstStyle/>
          <a:p>
            <a:r>
              <a:rPr lang="en-US" dirty="0"/>
              <a:t>0</a:t>
            </a:r>
          </a:p>
        </p:txBody>
      </p:sp>
      <p:sp>
        <p:nvSpPr>
          <p:cNvPr id="8" name="ZoneTexte 7">
            <a:extLst>
              <a:ext uri="{FF2B5EF4-FFF2-40B4-BE49-F238E27FC236}">
                <a16:creationId xmlns:a16="http://schemas.microsoft.com/office/drawing/2014/main" id="{242FD4E0-1614-9049-83D6-CB3859EBAE92}"/>
              </a:ext>
            </a:extLst>
          </p:cNvPr>
          <p:cNvSpPr txBox="1"/>
          <p:nvPr/>
        </p:nvSpPr>
        <p:spPr>
          <a:xfrm>
            <a:off x="874295" y="1905501"/>
            <a:ext cx="810126" cy="369332"/>
          </a:xfrm>
          <a:prstGeom prst="rect">
            <a:avLst/>
          </a:prstGeom>
          <a:noFill/>
        </p:spPr>
        <p:txBody>
          <a:bodyPr wrap="square" rtlCol="0">
            <a:spAutoFit/>
          </a:bodyPr>
          <a:lstStyle/>
          <a:p>
            <a:r>
              <a:rPr lang="en-US" dirty="0"/>
              <a:t>500</a:t>
            </a:r>
          </a:p>
        </p:txBody>
      </p:sp>
      <p:sp>
        <p:nvSpPr>
          <p:cNvPr id="9" name="ZoneTexte 8">
            <a:extLst>
              <a:ext uri="{FF2B5EF4-FFF2-40B4-BE49-F238E27FC236}">
                <a16:creationId xmlns:a16="http://schemas.microsoft.com/office/drawing/2014/main" id="{B6C59007-C384-5D44-9038-A593E615CCB8}"/>
              </a:ext>
            </a:extLst>
          </p:cNvPr>
          <p:cNvSpPr txBox="1"/>
          <p:nvPr/>
        </p:nvSpPr>
        <p:spPr>
          <a:xfrm>
            <a:off x="874295" y="3076338"/>
            <a:ext cx="433137" cy="369332"/>
          </a:xfrm>
          <a:prstGeom prst="rect">
            <a:avLst/>
          </a:prstGeom>
          <a:noFill/>
        </p:spPr>
        <p:txBody>
          <a:bodyPr wrap="square" rtlCol="0">
            <a:spAutoFit/>
          </a:bodyPr>
          <a:lstStyle/>
          <a:p>
            <a:r>
              <a:rPr lang="en-US" dirty="0"/>
              <a:t>0</a:t>
            </a:r>
          </a:p>
        </p:txBody>
      </p:sp>
      <p:sp>
        <p:nvSpPr>
          <p:cNvPr id="10" name="ZoneTexte 9">
            <a:extLst>
              <a:ext uri="{FF2B5EF4-FFF2-40B4-BE49-F238E27FC236}">
                <a16:creationId xmlns:a16="http://schemas.microsoft.com/office/drawing/2014/main" id="{39821B59-8C00-B843-B617-21CCAAE6A9D7}"/>
              </a:ext>
            </a:extLst>
          </p:cNvPr>
          <p:cNvSpPr txBox="1"/>
          <p:nvPr/>
        </p:nvSpPr>
        <p:spPr>
          <a:xfrm>
            <a:off x="874295" y="2669378"/>
            <a:ext cx="810126" cy="369332"/>
          </a:xfrm>
          <a:prstGeom prst="rect">
            <a:avLst/>
          </a:prstGeom>
          <a:noFill/>
        </p:spPr>
        <p:txBody>
          <a:bodyPr wrap="square" rtlCol="0">
            <a:spAutoFit/>
          </a:bodyPr>
          <a:lstStyle/>
          <a:p>
            <a:r>
              <a:rPr lang="en-US" dirty="0"/>
              <a:t>500</a:t>
            </a:r>
          </a:p>
        </p:txBody>
      </p:sp>
      <p:sp>
        <p:nvSpPr>
          <p:cNvPr id="11" name="ZoneTexte 10">
            <a:extLst>
              <a:ext uri="{FF2B5EF4-FFF2-40B4-BE49-F238E27FC236}">
                <a16:creationId xmlns:a16="http://schemas.microsoft.com/office/drawing/2014/main" id="{74B9A53E-10CE-E042-A75F-C7E506C58DC1}"/>
              </a:ext>
            </a:extLst>
          </p:cNvPr>
          <p:cNvSpPr txBox="1"/>
          <p:nvPr/>
        </p:nvSpPr>
        <p:spPr>
          <a:xfrm>
            <a:off x="874295" y="3852630"/>
            <a:ext cx="433137" cy="369332"/>
          </a:xfrm>
          <a:prstGeom prst="rect">
            <a:avLst/>
          </a:prstGeom>
          <a:noFill/>
        </p:spPr>
        <p:txBody>
          <a:bodyPr wrap="square" rtlCol="0">
            <a:spAutoFit/>
          </a:bodyPr>
          <a:lstStyle/>
          <a:p>
            <a:r>
              <a:rPr lang="en-US" dirty="0"/>
              <a:t>0</a:t>
            </a:r>
          </a:p>
        </p:txBody>
      </p:sp>
      <p:sp>
        <p:nvSpPr>
          <p:cNvPr id="12" name="ZoneTexte 11">
            <a:extLst>
              <a:ext uri="{FF2B5EF4-FFF2-40B4-BE49-F238E27FC236}">
                <a16:creationId xmlns:a16="http://schemas.microsoft.com/office/drawing/2014/main" id="{6BA25345-1CDF-3245-A24C-46C75080DA3D}"/>
              </a:ext>
            </a:extLst>
          </p:cNvPr>
          <p:cNvSpPr txBox="1"/>
          <p:nvPr/>
        </p:nvSpPr>
        <p:spPr>
          <a:xfrm>
            <a:off x="874295" y="3445670"/>
            <a:ext cx="810126" cy="369332"/>
          </a:xfrm>
          <a:prstGeom prst="rect">
            <a:avLst/>
          </a:prstGeom>
          <a:noFill/>
        </p:spPr>
        <p:txBody>
          <a:bodyPr wrap="square" rtlCol="0">
            <a:spAutoFit/>
          </a:bodyPr>
          <a:lstStyle/>
          <a:p>
            <a:r>
              <a:rPr lang="en-US" dirty="0"/>
              <a:t>500</a:t>
            </a:r>
          </a:p>
        </p:txBody>
      </p:sp>
      <p:sp>
        <p:nvSpPr>
          <p:cNvPr id="13" name="Titre 13">
            <a:extLst>
              <a:ext uri="{FF2B5EF4-FFF2-40B4-BE49-F238E27FC236}">
                <a16:creationId xmlns:a16="http://schemas.microsoft.com/office/drawing/2014/main" id="{C74A9BA6-DE90-B345-86EF-9C4F13F1C7D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t>Cd8b1</a:t>
            </a:r>
          </a:p>
        </p:txBody>
      </p:sp>
    </p:spTree>
    <p:extLst>
      <p:ext uri="{BB962C8B-B14F-4D97-AF65-F5344CB8AC3E}">
        <p14:creationId xmlns:p14="http://schemas.microsoft.com/office/powerpoint/2010/main" val="2701275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17B3FA-9798-6146-93EB-35FF4F4B870E}"/>
              </a:ext>
            </a:extLst>
          </p:cNvPr>
          <p:cNvSpPr>
            <a:spLocks noGrp="1"/>
          </p:cNvSpPr>
          <p:nvPr>
            <p:ph type="title"/>
          </p:nvPr>
        </p:nvSpPr>
        <p:spPr/>
        <p:txBody>
          <a:bodyPr/>
          <a:lstStyle/>
          <a:p>
            <a:r>
              <a:rPr lang="en-US" dirty="0"/>
              <a:t>Peak calling: MACS2</a:t>
            </a:r>
          </a:p>
        </p:txBody>
      </p:sp>
      <p:pic>
        <p:nvPicPr>
          <p:cNvPr id="5" name="Image 4">
            <a:extLst>
              <a:ext uri="{FF2B5EF4-FFF2-40B4-BE49-F238E27FC236}">
                <a16:creationId xmlns:a16="http://schemas.microsoft.com/office/drawing/2014/main" id="{0CAB1BFD-4DEF-C241-A27E-4098583B405E}"/>
              </a:ext>
            </a:extLst>
          </p:cNvPr>
          <p:cNvPicPr>
            <a:picLocks noChangeAspect="1"/>
          </p:cNvPicPr>
          <p:nvPr/>
        </p:nvPicPr>
        <p:blipFill>
          <a:blip r:embed="rId2"/>
          <a:stretch>
            <a:fillRect/>
          </a:stretch>
        </p:blipFill>
        <p:spPr>
          <a:xfrm>
            <a:off x="838200" y="2022296"/>
            <a:ext cx="2485059" cy="1233045"/>
          </a:xfrm>
          <a:prstGeom prst="rect">
            <a:avLst/>
          </a:prstGeom>
        </p:spPr>
      </p:pic>
      <p:pic>
        <p:nvPicPr>
          <p:cNvPr id="7" name="Image 6">
            <a:extLst>
              <a:ext uri="{FF2B5EF4-FFF2-40B4-BE49-F238E27FC236}">
                <a16:creationId xmlns:a16="http://schemas.microsoft.com/office/drawing/2014/main" id="{4C009558-4E96-3548-BC7C-87FCD44B97D0}"/>
              </a:ext>
            </a:extLst>
          </p:cNvPr>
          <p:cNvPicPr>
            <a:picLocks noChangeAspect="1"/>
          </p:cNvPicPr>
          <p:nvPr/>
        </p:nvPicPr>
        <p:blipFill>
          <a:blip r:embed="rId3"/>
          <a:stretch>
            <a:fillRect/>
          </a:stretch>
        </p:blipFill>
        <p:spPr>
          <a:xfrm>
            <a:off x="5668343" y="228600"/>
            <a:ext cx="6400800" cy="6400800"/>
          </a:xfrm>
          <a:prstGeom prst="rect">
            <a:avLst/>
          </a:prstGeom>
        </p:spPr>
      </p:pic>
      <p:sp>
        <p:nvSpPr>
          <p:cNvPr id="8" name="ZoneTexte 7">
            <a:extLst>
              <a:ext uri="{FF2B5EF4-FFF2-40B4-BE49-F238E27FC236}">
                <a16:creationId xmlns:a16="http://schemas.microsoft.com/office/drawing/2014/main" id="{02726474-54F6-904B-8C60-492FC5E702B2}"/>
              </a:ext>
            </a:extLst>
          </p:cNvPr>
          <p:cNvSpPr txBox="1"/>
          <p:nvPr/>
        </p:nvSpPr>
        <p:spPr>
          <a:xfrm>
            <a:off x="5287617" y="3667539"/>
            <a:ext cx="1590261" cy="377687"/>
          </a:xfrm>
          <a:prstGeom prst="rect">
            <a:avLst/>
          </a:prstGeom>
          <a:noFill/>
        </p:spPr>
        <p:txBody>
          <a:bodyPr wrap="square" rtlCol="0">
            <a:spAutoFit/>
          </a:bodyPr>
          <a:lstStyle/>
          <a:p>
            <a:pPr algn="r"/>
            <a:r>
              <a:rPr lang="en-US" dirty="0"/>
              <a:t>28992</a:t>
            </a:r>
          </a:p>
        </p:txBody>
      </p:sp>
      <p:sp>
        <p:nvSpPr>
          <p:cNvPr id="9" name="ZoneTexte 8">
            <a:extLst>
              <a:ext uri="{FF2B5EF4-FFF2-40B4-BE49-F238E27FC236}">
                <a16:creationId xmlns:a16="http://schemas.microsoft.com/office/drawing/2014/main" id="{B41876F3-5125-2940-B51E-9D7A8C4DB1F3}"/>
              </a:ext>
            </a:extLst>
          </p:cNvPr>
          <p:cNvSpPr txBox="1"/>
          <p:nvPr/>
        </p:nvSpPr>
        <p:spPr>
          <a:xfrm>
            <a:off x="5287616" y="5320748"/>
            <a:ext cx="1590261" cy="377687"/>
          </a:xfrm>
          <a:prstGeom prst="rect">
            <a:avLst/>
          </a:prstGeom>
          <a:noFill/>
        </p:spPr>
        <p:txBody>
          <a:bodyPr wrap="square" rtlCol="0">
            <a:spAutoFit/>
          </a:bodyPr>
          <a:lstStyle/>
          <a:p>
            <a:pPr algn="r"/>
            <a:r>
              <a:rPr lang="en-US" dirty="0"/>
              <a:t>24902</a:t>
            </a:r>
          </a:p>
        </p:txBody>
      </p:sp>
      <p:sp>
        <p:nvSpPr>
          <p:cNvPr id="10" name="ZoneTexte 9">
            <a:extLst>
              <a:ext uri="{FF2B5EF4-FFF2-40B4-BE49-F238E27FC236}">
                <a16:creationId xmlns:a16="http://schemas.microsoft.com/office/drawing/2014/main" id="{8BFFA821-8AC6-ED4C-AA33-282E400C0CC6}"/>
              </a:ext>
            </a:extLst>
          </p:cNvPr>
          <p:cNvSpPr txBox="1"/>
          <p:nvPr/>
        </p:nvSpPr>
        <p:spPr>
          <a:xfrm>
            <a:off x="5287615" y="1761918"/>
            <a:ext cx="1590261" cy="377687"/>
          </a:xfrm>
          <a:prstGeom prst="rect">
            <a:avLst/>
          </a:prstGeom>
          <a:noFill/>
        </p:spPr>
        <p:txBody>
          <a:bodyPr wrap="square" rtlCol="0">
            <a:spAutoFit/>
          </a:bodyPr>
          <a:lstStyle/>
          <a:p>
            <a:pPr algn="r"/>
            <a:r>
              <a:rPr lang="en-US" dirty="0"/>
              <a:t>37473</a:t>
            </a:r>
          </a:p>
        </p:txBody>
      </p:sp>
    </p:spTree>
    <p:extLst>
      <p:ext uri="{BB962C8B-B14F-4D97-AF65-F5344CB8AC3E}">
        <p14:creationId xmlns:p14="http://schemas.microsoft.com/office/powerpoint/2010/main" val="1578317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D9E93B3-8E60-EE48-9D5A-13056ACA9361}"/>
              </a:ext>
            </a:extLst>
          </p:cNvPr>
          <p:cNvPicPr>
            <a:picLocks noChangeAspect="1"/>
          </p:cNvPicPr>
          <p:nvPr/>
        </p:nvPicPr>
        <p:blipFill>
          <a:blip r:embed="rId2"/>
          <a:stretch>
            <a:fillRect/>
          </a:stretch>
        </p:blipFill>
        <p:spPr>
          <a:xfrm>
            <a:off x="1752600" y="361950"/>
            <a:ext cx="8686800" cy="6134100"/>
          </a:xfrm>
          <a:prstGeom prst="rect">
            <a:avLst/>
          </a:prstGeom>
        </p:spPr>
      </p:pic>
      <p:sp>
        <p:nvSpPr>
          <p:cNvPr id="2" name="ZoneTexte 1">
            <a:extLst>
              <a:ext uri="{FF2B5EF4-FFF2-40B4-BE49-F238E27FC236}">
                <a16:creationId xmlns:a16="http://schemas.microsoft.com/office/drawing/2014/main" id="{932381B3-83D9-C946-B227-A53EF1584AD2}"/>
              </a:ext>
            </a:extLst>
          </p:cNvPr>
          <p:cNvSpPr txBox="1"/>
          <p:nvPr/>
        </p:nvSpPr>
        <p:spPr>
          <a:xfrm>
            <a:off x="160420" y="2021304"/>
            <a:ext cx="3737811" cy="646331"/>
          </a:xfrm>
          <a:prstGeom prst="rect">
            <a:avLst/>
          </a:prstGeom>
          <a:noFill/>
        </p:spPr>
        <p:txBody>
          <a:bodyPr wrap="square" rtlCol="0">
            <a:spAutoFit/>
          </a:bodyPr>
          <a:lstStyle/>
          <a:p>
            <a:r>
              <a:rPr lang="en-US" b="1" dirty="0"/>
              <a:t>63% </a:t>
            </a:r>
            <a:r>
              <a:rPr lang="en-US" dirty="0"/>
              <a:t>of WT1 peaks overlap </a:t>
            </a:r>
          </a:p>
          <a:p>
            <a:r>
              <a:rPr lang="en-US" dirty="0"/>
              <a:t>with WT2</a:t>
            </a:r>
          </a:p>
        </p:txBody>
      </p:sp>
      <p:sp>
        <p:nvSpPr>
          <p:cNvPr id="4" name="ZoneTexte 3">
            <a:extLst>
              <a:ext uri="{FF2B5EF4-FFF2-40B4-BE49-F238E27FC236}">
                <a16:creationId xmlns:a16="http://schemas.microsoft.com/office/drawing/2014/main" id="{DA3828F3-7F9A-6445-8F01-FE350CC491C1}"/>
              </a:ext>
            </a:extLst>
          </p:cNvPr>
          <p:cNvSpPr txBox="1"/>
          <p:nvPr/>
        </p:nvSpPr>
        <p:spPr>
          <a:xfrm>
            <a:off x="160419" y="3429000"/>
            <a:ext cx="3737811" cy="646331"/>
          </a:xfrm>
          <a:prstGeom prst="rect">
            <a:avLst/>
          </a:prstGeom>
          <a:noFill/>
        </p:spPr>
        <p:txBody>
          <a:bodyPr wrap="square" rtlCol="0">
            <a:spAutoFit/>
          </a:bodyPr>
          <a:lstStyle/>
          <a:p>
            <a:r>
              <a:rPr lang="en-US" b="1" dirty="0"/>
              <a:t>73% </a:t>
            </a:r>
            <a:r>
              <a:rPr lang="en-US" dirty="0"/>
              <a:t>of WT2 peaks overlap </a:t>
            </a:r>
          </a:p>
          <a:p>
            <a:r>
              <a:rPr lang="en-US" dirty="0"/>
              <a:t>with WT1</a:t>
            </a:r>
          </a:p>
        </p:txBody>
      </p:sp>
      <p:sp>
        <p:nvSpPr>
          <p:cNvPr id="5" name="Titre 4">
            <a:extLst>
              <a:ext uri="{FF2B5EF4-FFF2-40B4-BE49-F238E27FC236}">
                <a16:creationId xmlns:a16="http://schemas.microsoft.com/office/drawing/2014/main" id="{5C8C8F76-D43E-B74E-841E-54CDCDDBC3AB}"/>
              </a:ext>
            </a:extLst>
          </p:cNvPr>
          <p:cNvSpPr>
            <a:spLocks noGrp="1"/>
          </p:cNvSpPr>
          <p:nvPr>
            <p:ph type="title"/>
          </p:nvPr>
        </p:nvSpPr>
        <p:spPr/>
        <p:txBody>
          <a:bodyPr/>
          <a:lstStyle/>
          <a:p>
            <a:r>
              <a:rPr lang="en-US" dirty="0"/>
              <a:t>Overlap WT1 and WT2</a:t>
            </a:r>
          </a:p>
        </p:txBody>
      </p:sp>
    </p:spTree>
    <p:extLst>
      <p:ext uri="{BB962C8B-B14F-4D97-AF65-F5344CB8AC3E}">
        <p14:creationId xmlns:p14="http://schemas.microsoft.com/office/powerpoint/2010/main" val="1425608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61116AFF-D31E-054A-A0E5-CF126C4DE9A9}"/>
              </a:ext>
            </a:extLst>
          </p:cNvPr>
          <p:cNvPicPr>
            <a:picLocks noChangeAspect="1"/>
          </p:cNvPicPr>
          <p:nvPr/>
        </p:nvPicPr>
        <p:blipFill>
          <a:blip r:embed="rId2"/>
          <a:stretch>
            <a:fillRect/>
          </a:stretch>
        </p:blipFill>
        <p:spPr>
          <a:xfrm>
            <a:off x="561863" y="3319773"/>
            <a:ext cx="4571619" cy="692034"/>
          </a:xfrm>
          <a:prstGeom prst="rect">
            <a:avLst/>
          </a:prstGeom>
        </p:spPr>
      </p:pic>
      <p:sp>
        <p:nvSpPr>
          <p:cNvPr id="3" name="ZoneTexte 2">
            <a:extLst>
              <a:ext uri="{FF2B5EF4-FFF2-40B4-BE49-F238E27FC236}">
                <a16:creationId xmlns:a16="http://schemas.microsoft.com/office/drawing/2014/main" id="{0D504C39-33E3-A74F-B7EE-C7CAFBA8B4AF}"/>
              </a:ext>
            </a:extLst>
          </p:cNvPr>
          <p:cNvSpPr txBox="1"/>
          <p:nvPr/>
        </p:nvSpPr>
        <p:spPr>
          <a:xfrm>
            <a:off x="561863" y="224589"/>
            <a:ext cx="710626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Differential peak analysis</a:t>
            </a:r>
          </a:p>
        </p:txBody>
      </p:sp>
      <p:sp>
        <p:nvSpPr>
          <p:cNvPr id="5" name="ZoneTexte 4">
            <a:extLst>
              <a:ext uri="{FF2B5EF4-FFF2-40B4-BE49-F238E27FC236}">
                <a16:creationId xmlns:a16="http://schemas.microsoft.com/office/drawing/2014/main" id="{C5164B4D-DFC9-134E-BA8F-2F58395878EE}"/>
              </a:ext>
            </a:extLst>
          </p:cNvPr>
          <p:cNvSpPr txBox="1"/>
          <p:nvPr/>
        </p:nvSpPr>
        <p:spPr>
          <a:xfrm>
            <a:off x="561863" y="1572126"/>
            <a:ext cx="5341632" cy="923330"/>
          </a:xfrm>
          <a:prstGeom prst="rect">
            <a:avLst/>
          </a:prstGeom>
          <a:noFill/>
        </p:spPr>
        <p:txBody>
          <a:bodyPr wrap="square" rtlCol="0">
            <a:spAutoFit/>
          </a:bodyPr>
          <a:lstStyle/>
          <a:p>
            <a:r>
              <a:rPr lang="en-US" dirty="0"/>
              <a:t>2xWT versus 1xKO</a:t>
            </a:r>
          </a:p>
          <a:p>
            <a:endParaRPr lang="en-US" dirty="0"/>
          </a:p>
          <a:p>
            <a:r>
              <a:rPr lang="en-US" dirty="0"/>
              <a:t>Homer </a:t>
            </a:r>
            <a:r>
              <a:rPr lang="fr-FR" b="1" dirty="0" err="1"/>
              <a:t>getDifferentialPeaks</a:t>
            </a:r>
            <a:r>
              <a:rPr lang="fr-FR" b="1" dirty="0"/>
              <a:t> FC &gt; 4 </a:t>
            </a:r>
            <a:r>
              <a:rPr lang="fr-FR" b="1"/>
              <a:t>/ p-value &lt;0.05</a:t>
            </a:r>
            <a:endParaRPr lang="en-US" dirty="0"/>
          </a:p>
        </p:txBody>
      </p:sp>
      <p:sp>
        <p:nvSpPr>
          <p:cNvPr id="6" name="ZoneTexte 5">
            <a:extLst>
              <a:ext uri="{FF2B5EF4-FFF2-40B4-BE49-F238E27FC236}">
                <a16:creationId xmlns:a16="http://schemas.microsoft.com/office/drawing/2014/main" id="{23F66B23-687D-4F4A-8394-F4171120647A}"/>
              </a:ext>
            </a:extLst>
          </p:cNvPr>
          <p:cNvSpPr txBox="1"/>
          <p:nvPr/>
        </p:nvSpPr>
        <p:spPr>
          <a:xfrm>
            <a:off x="470243" y="4651458"/>
            <a:ext cx="4571619" cy="1754326"/>
          </a:xfrm>
          <a:prstGeom prst="rect">
            <a:avLst/>
          </a:prstGeom>
          <a:noFill/>
        </p:spPr>
        <p:txBody>
          <a:bodyPr wrap="square" rtlCol="0">
            <a:spAutoFit/>
          </a:bodyPr>
          <a:lstStyle/>
          <a:p>
            <a:r>
              <a:rPr lang="en-US" dirty="0"/>
              <a:t>Average size less accessible peaks: 320bp (SD=113bp)</a:t>
            </a:r>
          </a:p>
          <a:p>
            <a:endParaRPr lang="en-US" dirty="0"/>
          </a:p>
          <a:p>
            <a:r>
              <a:rPr lang="en-US" dirty="0"/>
              <a:t>Average size more accessible peaks: 284bp (SD=145bp)</a:t>
            </a:r>
          </a:p>
          <a:p>
            <a:endParaRPr lang="en-US" dirty="0"/>
          </a:p>
        </p:txBody>
      </p:sp>
      <p:sp>
        <p:nvSpPr>
          <p:cNvPr id="7" name="ZoneTexte 6">
            <a:extLst>
              <a:ext uri="{FF2B5EF4-FFF2-40B4-BE49-F238E27FC236}">
                <a16:creationId xmlns:a16="http://schemas.microsoft.com/office/drawing/2014/main" id="{B05D5E61-EF6A-AE41-A2E7-50018AEE87B5}"/>
              </a:ext>
            </a:extLst>
          </p:cNvPr>
          <p:cNvSpPr txBox="1"/>
          <p:nvPr/>
        </p:nvSpPr>
        <p:spPr>
          <a:xfrm>
            <a:off x="622643" y="3022348"/>
            <a:ext cx="3639493" cy="369332"/>
          </a:xfrm>
          <a:prstGeom prst="rect">
            <a:avLst/>
          </a:prstGeom>
          <a:noFill/>
        </p:spPr>
        <p:txBody>
          <a:bodyPr wrap="square" rtlCol="0">
            <a:spAutoFit/>
          </a:bodyPr>
          <a:lstStyle/>
          <a:p>
            <a:r>
              <a:rPr lang="en-US" dirty="0"/>
              <a:t>Relative to WT:</a:t>
            </a:r>
          </a:p>
        </p:txBody>
      </p:sp>
      <p:pic>
        <p:nvPicPr>
          <p:cNvPr id="9" name="Image 8">
            <a:extLst>
              <a:ext uri="{FF2B5EF4-FFF2-40B4-BE49-F238E27FC236}">
                <a16:creationId xmlns:a16="http://schemas.microsoft.com/office/drawing/2014/main" id="{2AAD8A45-C1E8-194F-9F63-D3510B1ADE60}"/>
              </a:ext>
            </a:extLst>
          </p:cNvPr>
          <p:cNvPicPr>
            <a:picLocks noChangeAspect="1"/>
          </p:cNvPicPr>
          <p:nvPr/>
        </p:nvPicPr>
        <p:blipFill>
          <a:blip r:embed="rId3"/>
          <a:stretch>
            <a:fillRect/>
          </a:stretch>
        </p:blipFill>
        <p:spPr>
          <a:xfrm>
            <a:off x="7293609" y="0"/>
            <a:ext cx="3308465" cy="6858000"/>
          </a:xfrm>
          <a:prstGeom prst="rect">
            <a:avLst/>
          </a:prstGeom>
        </p:spPr>
      </p:pic>
    </p:spTree>
    <p:extLst>
      <p:ext uri="{BB962C8B-B14F-4D97-AF65-F5344CB8AC3E}">
        <p14:creationId xmlns:p14="http://schemas.microsoft.com/office/powerpoint/2010/main" val="132504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C94950F-970D-304F-B3AE-D321D75B0CC0}"/>
              </a:ext>
            </a:extLst>
          </p:cNvPr>
          <p:cNvPicPr>
            <a:picLocks noChangeAspect="1"/>
          </p:cNvPicPr>
          <p:nvPr/>
        </p:nvPicPr>
        <p:blipFill>
          <a:blip r:embed="rId2"/>
          <a:stretch>
            <a:fillRect/>
          </a:stretch>
        </p:blipFill>
        <p:spPr>
          <a:xfrm>
            <a:off x="112963" y="504658"/>
            <a:ext cx="11099800" cy="2159000"/>
          </a:xfrm>
          <a:prstGeom prst="rect">
            <a:avLst/>
          </a:prstGeom>
        </p:spPr>
      </p:pic>
      <p:pic>
        <p:nvPicPr>
          <p:cNvPr id="5" name="Image 4" descr="Une image contenant texte&#10;&#10;Description générée automatiquement">
            <a:extLst>
              <a:ext uri="{FF2B5EF4-FFF2-40B4-BE49-F238E27FC236}">
                <a16:creationId xmlns:a16="http://schemas.microsoft.com/office/drawing/2014/main" id="{CDD15ADE-9E14-D74A-A044-300FC554FC12}"/>
              </a:ext>
            </a:extLst>
          </p:cNvPr>
          <p:cNvPicPr>
            <a:picLocks noChangeAspect="1"/>
          </p:cNvPicPr>
          <p:nvPr/>
        </p:nvPicPr>
        <p:blipFill>
          <a:blip r:embed="rId3"/>
          <a:stretch>
            <a:fillRect/>
          </a:stretch>
        </p:blipFill>
        <p:spPr>
          <a:xfrm>
            <a:off x="6856663" y="3429000"/>
            <a:ext cx="4356100" cy="1765300"/>
          </a:xfrm>
          <a:prstGeom prst="rect">
            <a:avLst/>
          </a:prstGeom>
        </p:spPr>
      </p:pic>
      <p:sp>
        <p:nvSpPr>
          <p:cNvPr id="6" name="ZoneTexte 5">
            <a:extLst>
              <a:ext uri="{FF2B5EF4-FFF2-40B4-BE49-F238E27FC236}">
                <a16:creationId xmlns:a16="http://schemas.microsoft.com/office/drawing/2014/main" id="{1F749FAA-F9D4-B240-8CB1-68E77B7DA6B9}"/>
              </a:ext>
            </a:extLst>
          </p:cNvPr>
          <p:cNvSpPr txBox="1"/>
          <p:nvPr/>
        </p:nvSpPr>
        <p:spPr>
          <a:xfrm>
            <a:off x="605925" y="3059668"/>
            <a:ext cx="4523874" cy="1754326"/>
          </a:xfrm>
          <a:prstGeom prst="rect">
            <a:avLst/>
          </a:prstGeom>
          <a:noFill/>
        </p:spPr>
        <p:txBody>
          <a:bodyPr wrap="square" rtlCol="0">
            <a:spAutoFit/>
          </a:bodyPr>
          <a:lstStyle/>
          <a:p>
            <a:r>
              <a:rPr lang="en-US" dirty="0"/>
              <a:t>2x DN1 analyzed</a:t>
            </a:r>
          </a:p>
          <a:p>
            <a:endParaRPr lang="en-US" dirty="0"/>
          </a:p>
          <a:p>
            <a:r>
              <a:rPr lang="en-US" dirty="0"/>
              <a:t>99% Aligned reads (10M reads)</a:t>
            </a:r>
          </a:p>
          <a:p>
            <a:r>
              <a:rPr lang="en-US" dirty="0" err="1"/>
              <a:t>Phred</a:t>
            </a:r>
            <a:r>
              <a:rPr lang="en-US" dirty="0"/>
              <a:t> &gt; 35</a:t>
            </a:r>
          </a:p>
          <a:p>
            <a:endParaRPr lang="en-US" dirty="0"/>
          </a:p>
          <a:p>
            <a:endParaRPr lang="en-US" dirty="0"/>
          </a:p>
        </p:txBody>
      </p:sp>
      <p:graphicFrame>
        <p:nvGraphicFramePr>
          <p:cNvPr id="7" name="Tableau 7">
            <a:extLst>
              <a:ext uri="{FF2B5EF4-FFF2-40B4-BE49-F238E27FC236}">
                <a16:creationId xmlns:a16="http://schemas.microsoft.com/office/drawing/2014/main" id="{6308C65C-B01C-8B47-9F31-EBF3E8D70BE6}"/>
              </a:ext>
            </a:extLst>
          </p:cNvPr>
          <p:cNvGraphicFramePr>
            <a:graphicFrameLocks noGrp="1"/>
          </p:cNvGraphicFramePr>
          <p:nvPr>
            <p:extLst>
              <p:ext uri="{D42A27DB-BD31-4B8C-83A1-F6EECF244321}">
                <p14:modId xmlns:p14="http://schemas.microsoft.com/office/powerpoint/2010/main" val="3429994557"/>
              </p:ext>
            </p:extLst>
          </p:nvPr>
        </p:nvGraphicFramePr>
        <p:xfrm>
          <a:off x="766346" y="4813994"/>
          <a:ext cx="3903580" cy="1112520"/>
        </p:xfrm>
        <a:graphic>
          <a:graphicData uri="http://schemas.openxmlformats.org/drawingml/2006/table">
            <a:tbl>
              <a:tblPr firstRow="1" bandRow="1">
                <a:tableStyleId>{5C22544A-7EE6-4342-B048-85BDC9FD1C3A}</a:tableStyleId>
              </a:tblPr>
              <a:tblGrid>
                <a:gridCol w="1951790">
                  <a:extLst>
                    <a:ext uri="{9D8B030D-6E8A-4147-A177-3AD203B41FA5}">
                      <a16:colId xmlns:a16="http://schemas.microsoft.com/office/drawing/2014/main" val="1232292421"/>
                    </a:ext>
                  </a:extLst>
                </a:gridCol>
                <a:gridCol w="1951790">
                  <a:extLst>
                    <a:ext uri="{9D8B030D-6E8A-4147-A177-3AD203B41FA5}">
                      <a16:colId xmlns:a16="http://schemas.microsoft.com/office/drawing/2014/main" val="65876992"/>
                    </a:ext>
                  </a:extLst>
                </a:gridCol>
              </a:tblGrid>
              <a:tr h="370840">
                <a:tc>
                  <a:txBody>
                    <a:bodyPr/>
                    <a:lstStyle/>
                    <a:p>
                      <a:r>
                        <a:rPr lang="en-US" dirty="0"/>
                        <a:t>Samples</a:t>
                      </a:r>
                    </a:p>
                  </a:txBody>
                  <a:tcPr/>
                </a:tc>
                <a:tc>
                  <a:txBody>
                    <a:bodyPr/>
                    <a:lstStyle/>
                    <a:p>
                      <a:r>
                        <a:rPr lang="en-US" dirty="0"/>
                        <a:t>Peaks</a:t>
                      </a:r>
                    </a:p>
                  </a:txBody>
                  <a:tcPr/>
                </a:tc>
                <a:extLst>
                  <a:ext uri="{0D108BD9-81ED-4DB2-BD59-A6C34878D82A}">
                    <a16:rowId xmlns:a16="http://schemas.microsoft.com/office/drawing/2014/main" val="2976654970"/>
                  </a:ext>
                </a:extLst>
              </a:tr>
              <a:tr h="370840">
                <a:tc>
                  <a:txBody>
                    <a:bodyPr/>
                    <a:lstStyle/>
                    <a:p>
                      <a:r>
                        <a:rPr lang="en-US" dirty="0"/>
                        <a:t>ImmgenWT1</a:t>
                      </a:r>
                    </a:p>
                  </a:txBody>
                  <a:tcPr/>
                </a:tc>
                <a:tc>
                  <a:txBody>
                    <a:bodyPr/>
                    <a:lstStyle/>
                    <a:p>
                      <a:r>
                        <a:rPr lang="fr-FR" sz="1800" b="0" i="0" kern="1200" dirty="0">
                          <a:solidFill>
                            <a:schemeClr val="dk1"/>
                          </a:solidFill>
                          <a:effectLst/>
                          <a:latin typeface="+mn-lt"/>
                          <a:ea typeface="+mn-ea"/>
                          <a:cs typeface="+mn-cs"/>
                        </a:rPr>
                        <a:t>58066</a:t>
                      </a:r>
                      <a:endParaRPr lang="en-US" dirty="0"/>
                    </a:p>
                  </a:txBody>
                  <a:tcPr/>
                </a:tc>
                <a:extLst>
                  <a:ext uri="{0D108BD9-81ED-4DB2-BD59-A6C34878D82A}">
                    <a16:rowId xmlns:a16="http://schemas.microsoft.com/office/drawing/2014/main" val="4092594473"/>
                  </a:ext>
                </a:extLst>
              </a:tr>
              <a:tr h="370840">
                <a:tc>
                  <a:txBody>
                    <a:bodyPr/>
                    <a:lstStyle/>
                    <a:p>
                      <a:r>
                        <a:rPr lang="en-US" dirty="0"/>
                        <a:t>ImmgenWT2</a:t>
                      </a:r>
                    </a:p>
                  </a:txBody>
                  <a:tcPr/>
                </a:tc>
                <a:tc>
                  <a:txBody>
                    <a:bodyPr/>
                    <a:lstStyle/>
                    <a:p>
                      <a:r>
                        <a:rPr lang="fr-FR" sz="1800" b="0" i="0" kern="1200" dirty="0">
                          <a:solidFill>
                            <a:schemeClr val="dk1"/>
                          </a:solidFill>
                          <a:effectLst/>
                          <a:latin typeface="+mn-lt"/>
                          <a:ea typeface="+mn-ea"/>
                          <a:cs typeface="+mn-cs"/>
                        </a:rPr>
                        <a:t>42862</a:t>
                      </a:r>
                      <a:endParaRPr lang="en-US" dirty="0"/>
                    </a:p>
                  </a:txBody>
                  <a:tcPr/>
                </a:tc>
                <a:extLst>
                  <a:ext uri="{0D108BD9-81ED-4DB2-BD59-A6C34878D82A}">
                    <a16:rowId xmlns:a16="http://schemas.microsoft.com/office/drawing/2014/main" val="3590745166"/>
                  </a:ext>
                </a:extLst>
              </a:tr>
            </a:tbl>
          </a:graphicData>
        </a:graphic>
      </p:graphicFrame>
    </p:spTree>
    <p:extLst>
      <p:ext uri="{BB962C8B-B14F-4D97-AF65-F5344CB8AC3E}">
        <p14:creationId xmlns:p14="http://schemas.microsoft.com/office/powerpoint/2010/main" val="3168428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A515FB7-ED5A-384B-820E-91E7E9B24C8C}"/>
              </a:ext>
            </a:extLst>
          </p:cNvPr>
          <p:cNvPicPr>
            <a:picLocks noChangeAspect="1"/>
          </p:cNvPicPr>
          <p:nvPr/>
        </p:nvPicPr>
        <p:blipFill>
          <a:blip r:embed="rId2"/>
          <a:stretch>
            <a:fillRect/>
          </a:stretch>
        </p:blipFill>
        <p:spPr>
          <a:xfrm>
            <a:off x="0" y="1451498"/>
            <a:ext cx="12192000" cy="3955004"/>
          </a:xfrm>
          <a:prstGeom prst="rect">
            <a:avLst/>
          </a:prstGeom>
        </p:spPr>
      </p:pic>
      <p:sp>
        <p:nvSpPr>
          <p:cNvPr id="4" name="Titre 13">
            <a:extLst>
              <a:ext uri="{FF2B5EF4-FFF2-40B4-BE49-F238E27FC236}">
                <a16:creationId xmlns:a16="http://schemas.microsoft.com/office/drawing/2014/main" id="{1FF8E14B-2A59-934D-A2E3-71CE7202929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a:t>Bcl11b</a:t>
            </a:r>
            <a:endParaRPr lang="en-US" i="1" dirty="0"/>
          </a:p>
        </p:txBody>
      </p:sp>
    </p:spTree>
    <p:extLst>
      <p:ext uri="{BB962C8B-B14F-4D97-AF65-F5344CB8AC3E}">
        <p14:creationId xmlns:p14="http://schemas.microsoft.com/office/powerpoint/2010/main" val="281553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0DFB14B-3DBC-BA49-9087-B57F7F298763}"/>
              </a:ext>
            </a:extLst>
          </p:cNvPr>
          <p:cNvPicPr>
            <a:picLocks noChangeAspect="1"/>
          </p:cNvPicPr>
          <p:nvPr/>
        </p:nvPicPr>
        <p:blipFill>
          <a:blip r:embed="rId2"/>
          <a:stretch>
            <a:fillRect/>
          </a:stretch>
        </p:blipFill>
        <p:spPr>
          <a:xfrm>
            <a:off x="1752600" y="361950"/>
            <a:ext cx="8686800" cy="6134100"/>
          </a:xfrm>
          <a:prstGeom prst="rect">
            <a:avLst/>
          </a:prstGeom>
        </p:spPr>
      </p:pic>
      <p:sp>
        <p:nvSpPr>
          <p:cNvPr id="2" name="ZoneTexte 1">
            <a:extLst>
              <a:ext uri="{FF2B5EF4-FFF2-40B4-BE49-F238E27FC236}">
                <a16:creationId xmlns:a16="http://schemas.microsoft.com/office/drawing/2014/main" id="{448F5323-4EC2-A54A-9F29-9A7CDDDC18F0}"/>
              </a:ext>
            </a:extLst>
          </p:cNvPr>
          <p:cNvSpPr txBox="1"/>
          <p:nvPr/>
        </p:nvSpPr>
        <p:spPr>
          <a:xfrm>
            <a:off x="128337" y="3801979"/>
            <a:ext cx="3064042" cy="2031325"/>
          </a:xfrm>
          <a:prstGeom prst="rect">
            <a:avLst/>
          </a:prstGeom>
          <a:noFill/>
        </p:spPr>
        <p:txBody>
          <a:bodyPr wrap="square" rtlCol="0">
            <a:spAutoFit/>
          </a:bodyPr>
          <a:lstStyle/>
          <a:p>
            <a:r>
              <a:rPr lang="en-US" dirty="0"/>
              <a:t>64% of WT1 overlaps with WT2</a:t>
            </a:r>
          </a:p>
          <a:p>
            <a:endParaRPr lang="en-US" dirty="0"/>
          </a:p>
          <a:p>
            <a:r>
              <a:rPr lang="en-US" dirty="0"/>
              <a:t>88% of WT2 overlaps with WT1</a:t>
            </a:r>
          </a:p>
          <a:p>
            <a:endParaRPr lang="en-US" dirty="0"/>
          </a:p>
          <a:p>
            <a:endParaRPr lang="en-US" dirty="0"/>
          </a:p>
        </p:txBody>
      </p:sp>
      <p:sp>
        <p:nvSpPr>
          <p:cNvPr id="5" name="ZoneTexte 4">
            <a:extLst>
              <a:ext uri="{FF2B5EF4-FFF2-40B4-BE49-F238E27FC236}">
                <a16:creationId xmlns:a16="http://schemas.microsoft.com/office/drawing/2014/main" id="{147A22C0-5BF1-4D47-B753-5687BBC06751}"/>
              </a:ext>
            </a:extLst>
          </p:cNvPr>
          <p:cNvSpPr txBox="1"/>
          <p:nvPr/>
        </p:nvSpPr>
        <p:spPr>
          <a:xfrm>
            <a:off x="256674" y="361950"/>
            <a:ext cx="7748337"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Overlap </a:t>
            </a:r>
            <a:r>
              <a:rPr lang="en-US" sz="2800" b="1" dirty="0" err="1">
                <a:latin typeface="Arial" panose="020B0604020202020204" pitchFamily="34" charset="0"/>
                <a:cs typeface="Arial" panose="020B0604020202020204" pitchFamily="34" charset="0"/>
              </a:rPr>
              <a:t>Immgen</a:t>
            </a:r>
            <a:r>
              <a:rPr lang="en-US" sz="2800" b="1" dirty="0">
                <a:latin typeface="Arial" panose="020B0604020202020204" pitchFamily="34" charset="0"/>
                <a:cs typeface="Arial" panose="020B0604020202020204" pitchFamily="34" charset="0"/>
              </a:rPr>
              <a:t> Replicates</a:t>
            </a:r>
          </a:p>
        </p:txBody>
      </p:sp>
    </p:spTree>
    <p:extLst>
      <p:ext uri="{BB962C8B-B14F-4D97-AF65-F5344CB8AC3E}">
        <p14:creationId xmlns:p14="http://schemas.microsoft.com/office/powerpoint/2010/main" val="2063496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63E73AB-6D29-AB40-9915-E226627DDEEC}"/>
              </a:ext>
            </a:extLst>
          </p:cNvPr>
          <p:cNvPicPr>
            <a:picLocks noChangeAspect="1"/>
          </p:cNvPicPr>
          <p:nvPr/>
        </p:nvPicPr>
        <p:blipFill>
          <a:blip r:embed="rId2"/>
          <a:stretch>
            <a:fillRect/>
          </a:stretch>
        </p:blipFill>
        <p:spPr>
          <a:xfrm>
            <a:off x="1257300" y="361950"/>
            <a:ext cx="9677400" cy="6134100"/>
          </a:xfrm>
          <a:prstGeom prst="rect">
            <a:avLst/>
          </a:prstGeom>
        </p:spPr>
      </p:pic>
      <p:sp>
        <p:nvSpPr>
          <p:cNvPr id="2" name="Rectangle 1">
            <a:extLst>
              <a:ext uri="{FF2B5EF4-FFF2-40B4-BE49-F238E27FC236}">
                <a16:creationId xmlns:a16="http://schemas.microsoft.com/office/drawing/2014/main" id="{EFB0CA19-3AA7-FB49-ADC1-C663010784A8}"/>
              </a:ext>
            </a:extLst>
          </p:cNvPr>
          <p:cNvSpPr/>
          <p:nvPr/>
        </p:nvSpPr>
        <p:spPr>
          <a:xfrm>
            <a:off x="7555832" y="1395663"/>
            <a:ext cx="3529263"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28350B8-D0BE-2C4B-AA3B-D37A5A32AE83}"/>
              </a:ext>
            </a:extLst>
          </p:cNvPr>
          <p:cNvSpPr/>
          <p:nvPr/>
        </p:nvSpPr>
        <p:spPr>
          <a:xfrm>
            <a:off x="877303" y="1491915"/>
            <a:ext cx="5812255" cy="2085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83D0D214-EF8C-2B4A-97D9-1987B84A3797}"/>
              </a:ext>
            </a:extLst>
          </p:cNvPr>
          <p:cNvSpPr txBox="1"/>
          <p:nvPr/>
        </p:nvSpPr>
        <p:spPr>
          <a:xfrm>
            <a:off x="2275473" y="1548063"/>
            <a:ext cx="4721392" cy="369332"/>
          </a:xfrm>
          <a:prstGeom prst="rect">
            <a:avLst/>
          </a:prstGeom>
          <a:noFill/>
        </p:spPr>
        <p:txBody>
          <a:bodyPr wrap="square" rtlCol="0">
            <a:spAutoFit/>
          </a:bodyPr>
          <a:lstStyle/>
          <a:p>
            <a:r>
              <a:rPr lang="en-US" dirty="0"/>
              <a:t>DN1 peaks OP9 co-culture</a:t>
            </a:r>
          </a:p>
        </p:txBody>
      </p:sp>
      <p:sp>
        <p:nvSpPr>
          <p:cNvPr id="6" name="ZoneTexte 5">
            <a:extLst>
              <a:ext uri="{FF2B5EF4-FFF2-40B4-BE49-F238E27FC236}">
                <a16:creationId xmlns:a16="http://schemas.microsoft.com/office/drawing/2014/main" id="{19F9F2CA-D4DB-E942-9CC2-2680D107572A}"/>
              </a:ext>
            </a:extLst>
          </p:cNvPr>
          <p:cNvSpPr txBox="1"/>
          <p:nvPr/>
        </p:nvSpPr>
        <p:spPr>
          <a:xfrm>
            <a:off x="8477752" y="1584157"/>
            <a:ext cx="4721392" cy="369332"/>
          </a:xfrm>
          <a:prstGeom prst="rect">
            <a:avLst/>
          </a:prstGeom>
          <a:noFill/>
        </p:spPr>
        <p:txBody>
          <a:bodyPr wrap="square" rtlCol="0">
            <a:spAutoFit/>
          </a:bodyPr>
          <a:lstStyle/>
          <a:p>
            <a:r>
              <a:rPr lang="en-US" dirty="0"/>
              <a:t>DN1 peaks </a:t>
            </a:r>
            <a:r>
              <a:rPr lang="en-US" dirty="0" err="1"/>
              <a:t>Immgen</a:t>
            </a:r>
            <a:endParaRPr lang="en-US" dirty="0"/>
          </a:p>
        </p:txBody>
      </p:sp>
      <p:sp>
        <p:nvSpPr>
          <p:cNvPr id="7" name="ZoneTexte 6">
            <a:extLst>
              <a:ext uri="{FF2B5EF4-FFF2-40B4-BE49-F238E27FC236}">
                <a16:creationId xmlns:a16="http://schemas.microsoft.com/office/drawing/2014/main" id="{30EE5ABA-E7E1-4445-948F-CBBABC66697B}"/>
              </a:ext>
            </a:extLst>
          </p:cNvPr>
          <p:cNvSpPr txBox="1"/>
          <p:nvPr/>
        </p:nvSpPr>
        <p:spPr>
          <a:xfrm>
            <a:off x="9673389" y="2406316"/>
            <a:ext cx="2518611" cy="923330"/>
          </a:xfrm>
          <a:prstGeom prst="rect">
            <a:avLst/>
          </a:prstGeom>
          <a:noFill/>
        </p:spPr>
        <p:txBody>
          <a:bodyPr wrap="square" rtlCol="0">
            <a:spAutoFit/>
          </a:bodyPr>
          <a:lstStyle/>
          <a:p>
            <a:r>
              <a:rPr lang="en-US" dirty="0"/>
              <a:t>40% of </a:t>
            </a:r>
            <a:r>
              <a:rPr lang="en-US" dirty="0" err="1"/>
              <a:t>Immgen</a:t>
            </a:r>
            <a:r>
              <a:rPr lang="en-US" dirty="0"/>
              <a:t> peaks overlap with the OP9 DN1 peaks</a:t>
            </a:r>
          </a:p>
        </p:txBody>
      </p:sp>
      <p:sp>
        <p:nvSpPr>
          <p:cNvPr id="8" name="ZoneTexte 7">
            <a:extLst>
              <a:ext uri="{FF2B5EF4-FFF2-40B4-BE49-F238E27FC236}">
                <a16:creationId xmlns:a16="http://schemas.microsoft.com/office/drawing/2014/main" id="{721848D6-232D-B44C-AFED-F37E80D818CC}"/>
              </a:ext>
            </a:extLst>
          </p:cNvPr>
          <p:cNvSpPr txBox="1"/>
          <p:nvPr/>
        </p:nvSpPr>
        <p:spPr>
          <a:xfrm>
            <a:off x="256674" y="361950"/>
            <a:ext cx="7748337"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Overlap </a:t>
            </a:r>
            <a:r>
              <a:rPr lang="en-US" sz="2800" b="1" dirty="0" err="1">
                <a:latin typeface="Arial" panose="020B0604020202020204" pitchFamily="34" charset="0"/>
                <a:cs typeface="Arial" panose="020B0604020202020204" pitchFamily="34" charset="0"/>
              </a:rPr>
              <a:t>Immgen</a:t>
            </a:r>
            <a:r>
              <a:rPr lang="en-US" sz="2800" b="1" dirty="0">
                <a:latin typeface="Arial" panose="020B0604020202020204" pitchFamily="34" charset="0"/>
                <a:cs typeface="Arial" panose="020B0604020202020204" pitchFamily="34" charset="0"/>
              </a:rPr>
              <a:t> and OP9 peaks</a:t>
            </a:r>
          </a:p>
        </p:txBody>
      </p:sp>
      <p:sp>
        <p:nvSpPr>
          <p:cNvPr id="9" name="ZoneTexte 8">
            <a:extLst>
              <a:ext uri="{FF2B5EF4-FFF2-40B4-BE49-F238E27FC236}">
                <a16:creationId xmlns:a16="http://schemas.microsoft.com/office/drawing/2014/main" id="{FD4547AF-0A72-E64E-844C-433F39486B1F}"/>
              </a:ext>
            </a:extLst>
          </p:cNvPr>
          <p:cNvSpPr txBox="1"/>
          <p:nvPr/>
        </p:nvSpPr>
        <p:spPr>
          <a:xfrm>
            <a:off x="352927" y="3066460"/>
            <a:ext cx="2518611" cy="923330"/>
          </a:xfrm>
          <a:prstGeom prst="rect">
            <a:avLst/>
          </a:prstGeom>
          <a:noFill/>
        </p:spPr>
        <p:txBody>
          <a:bodyPr wrap="square" rtlCol="0">
            <a:spAutoFit/>
          </a:bodyPr>
          <a:lstStyle/>
          <a:p>
            <a:r>
              <a:rPr lang="en-US" dirty="0"/>
              <a:t>81% of OP9 peaks overlap with the </a:t>
            </a:r>
            <a:r>
              <a:rPr lang="en-US" dirty="0" err="1"/>
              <a:t>Immgen</a:t>
            </a:r>
            <a:r>
              <a:rPr lang="en-US" dirty="0"/>
              <a:t>  peaks</a:t>
            </a:r>
          </a:p>
        </p:txBody>
      </p:sp>
      <p:sp>
        <p:nvSpPr>
          <p:cNvPr id="10" name="ZoneTexte 9">
            <a:extLst>
              <a:ext uri="{FF2B5EF4-FFF2-40B4-BE49-F238E27FC236}">
                <a16:creationId xmlns:a16="http://schemas.microsoft.com/office/drawing/2014/main" id="{766E2970-AC4D-604C-82E9-311B23ED7EAD}"/>
              </a:ext>
            </a:extLst>
          </p:cNvPr>
          <p:cNvSpPr txBox="1"/>
          <p:nvPr/>
        </p:nvSpPr>
        <p:spPr>
          <a:xfrm>
            <a:off x="352927" y="6096000"/>
            <a:ext cx="11662610" cy="646331"/>
          </a:xfrm>
          <a:prstGeom prst="rect">
            <a:avLst/>
          </a:prstGeom>
          <a:noFill/>
        </p:spPr>
        <p:txBody>
          <a:bodyPr wrap="square" rtlCol="0">
            <a:spAutoFit/>
          </a:bodyPr>
          <a:lstStyle/>
          <a:p>
            <a:r>
              <a:rPr lang="en-US" dirty="0"/>
              <a:t>The OP9 ATAC-seq detects less peaks than the </a:t>
            </a:r>
            <a:r>
              <a:rPr lang="en-US" dirty="0" err="1"/>
              <a:t>Immgen</a:t>
            </a:r>
            <a:r>
              <a:rPr lang="en-US" dirty="0"/>
              <a:t> DN1 but most of them are overlap. With our dataset we might be missing some change in accessibility at certain loci.</a:t>
            </a:r>
          </a:p>
        </p:txBody>
      </p:sp>
    </p:spTree>
    <p:extLst>
      <p:ext uri="{BB962C8B-B14F-4D97-AF65-F5344CB8AC3E}">
        <p14:creationId xmlns:p14="http://schemas.microsoft.com/office/powerpoint/2010/main" val="2065695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189FAD-8DDE-934F-9CD4-4C2B72991E56}"/>
              </a:ext>
            </a:extLst>
          </p:cNvPr>
          <p:cNvSpPr>
            <a:spLocks noGrp="1"/>
          </p:cNvSpPr>
          <p:nvPr>
            <p:ph type="title"/>
          </p:nvPr>
        </p:nvSpPr>
        <p:spPr>
          <a:xfrm>
            <a:off x="838200" y="89428"/>
            <a:ext cx="10515600" cy="662075"/>
          </a:xfrm>
        </p:spPr>
        <p:txBody>
          <a:bodyPr>
            <a:normAutofit/>
          </a:bodyPr>
          <a:lstStyle/>
          <a:p>
            <a:r>
              <a:rPr lang="en-US" sz="2400" b="1" dirty="0">
                <a:latin typeface="Arial" panose="020B0604020202020204" pitchFamily="34" charset="0"/>
                <a:cs typeface="Arial" panose="020B0604020202020204" pitchFamily="34" charset="0"/>
              </a:rPr>
              <a:t>Background</a:t>
            </a:r>
          </a:p>
        </p:txBody>
      </p:sp>
      <p:pic>
        <p:nvPicPr>
          <p:cNvPr id="11" name="Espace réservé du contenu 5">
            <a:extLst>
              <a:ext uri="{FF2B5EF4-FFF2-40B4-BE49-F238E27FC236}">
                <a16:creationId xmlns:a16="http://schemas.microsoft.com/office/drawing/2014/main" id="{19AD19BA-AAAB-7A4E-8F65-E1B933E83AD6}"/>
              </a:ext>
            </a:extLst>
          </p:cNvPr>
          <p:cNvPicPr>
            <a:picLocks noChangeAspect="1"/>
          </p:cNvPicPr>
          <p:nvPr/>
        </p:nvPicPr>
        <p:blipFill rotWithShape="1">
          <a:blip r:embed="rId2">
            <a:extLst>
              <a:ext uri="{28A0092B-C50C-407E-A947-70E740481C1C}">
                <a14:useLocalDpi xmlns:a14="http://schemas.microsoft.com/office/drawing/2010/main" val="0"/>
              </a:ext>
            </a:extLst>
          </a:blip>
          <a:srcRect t="25993" b="27372"/>
          <a:stretch/>
        </p:blipFill>
        <p:spPr bwMode="auto">
          <a:xfrm>
            <a:off x="2739962" y="138016"/>
            <a:ext cx="8193505"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pic>
        <p:nvPicPr>
          <p:cNvPr id="12" name="Image 11" descr="Une image contenant arrêt, signe, extérieur, assis&#10;&#10;Description générée automatiquement">
            <a:extLst>
              <a:ext uri="{FF2B5EF4-FFF2-40B4-BE49-F238E27FC236}">
                <a16:creationId xmlns:a16="http://schemas.microsoft.com/office/drawing/2014/main" id="{9CFF4831-7E7E-F240-A2B3-031ED8EEA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699" y="899525"/>
            <a:ext cx="421197" cy="421197"/>
          </a:xfrm>
          <a:prstGeom prst="rect">
            <a:avLst/>
          </a:prstGeom>
        </p:spPr>
      </p:pic>
      <p:pic>
        <p:nvPicPr>
          <p:cNvPr id="13" name="Image 12" descr="Une image contenant arrêt, signe, extérieur, assis&#10;&#10;Description générée automatiquement">
            <a:extLst>
              <a:ext uri="{FF2B5EF4-FFF2-40B4-BE49-F238E27FC236}">
                <a16:creationId xmlns:a16="http://schemas.microsoft.com/office/drawing/2014/main" id="{8A6802AD-40D3-9847-978A-1F6E46643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0416" y="899525"/>
            <a:ext cx="421197" cy="421197"/>
          </a:xfrm>
          <a:prstGeom prst="rect">
            <a:avLst/>
          </a:prstGeom>
        </p:spPr>
      </p:pic>
      <p:sp>
        <p:nvSpPr>
          <p:cNvPr id="14" name="ZoneTexte 13">
            <a:extLst>
              <a:ext uri="{FF2B5EF4-FFF2-40B4-BE49-F238E27FC236}">
                <a16:creationId xmlns:a16="http://schemas.microsoft.com/office/drawing/2014/main" id="{626D0BEC-4172-E84A-8446-1AED4511E093}"/>
              </a:ext>
            </a:extLst>
          </p:cNvPr>
          <p:cNvSpPr txBox="1"/>
          <p:nvPr/>
        </p:nvSpPr>
        <p:spPr>
          <a:xfrm>
            <a:off x="2209800" y="2706579"/>
            <a:ext cx="9144000" cy="369332"/>
          </a:xfrm>
          <a:prstGeom prst="rect">
            <a:avLst/>
          </a:prstGeom>
          <a:noFill/>
        </p:spPr>
        <p:txBody>
          <a:bodyPr wrap="square" rtlCol="0">
            <a:spAutoFit/>
          </a:bodyPr>
          <a:lstStyle/>
          <a:p>
            <a:pPr algn="ctr"/>
            <a:r>
              <a:rPr lang="en-US" dirty="0">
                <a:solidFill>
                  <a:srgbClr val="000000"/>
                </a:solidFill>
                <a:latin typeface="Arial" panose="020B0604020202020204" pitchFamily="34" charset="0"/>
                <a:cs typeface="Arial" panose="020B0604020202020204" pitchFamily="34" charset="0"/>
              </a:rPr>
              <a:t>Morc3</a:t>
            </a:r>
            <a:endParaRPr lang="en-US" sz="2800" dirty="0">
              <a:solidFill>
                <a:srgbClr val="000000"/>
              </a:solidFill>
              <a:latin typeface="Arial" panose="020B0604020202020204" pitchFamily="34" charset="0"/>
              <a:cs typeface="Arial" panose="020B0604020202020204" pitchFamily="34" charset="0"/>
            </a:endParaRPr>
          </a:p>
        </p:txBody>
      </p:sp>
      <p:cxnSp>
        <p:nvCxnSpPr>
          <p:cNvPr id="15" name="Connecteur en arc 20">
            <a:extLst>
              <a:ext uri="{FF2B5EF4-FFF2-40B4-BE49-F238E27FC236}">
                <a16:creationId xmlns:a16="http://schemas.microsoft.com/office/drawing/2014/main" id="{F7413414-7525-704A-AAD7-09CC1A869025}"/>
              </a:ext>
            </a:extLst>
          </p:cNvPr>
          <p:cNvCxnSpPr>
            <a:cxnSpLocks/>
          </p:cNvCxnSpPr>
          <p:nvPr/>
        </p:nvCxnSpPr>
        <p:spPr bwMode="auto">
          <a:xfrm rot="16200000" flipV="1">
            <a:off x="4657152" y="1757896"/>
            <a:ext cx="1518409" cy="832114"/>
          </a:xfrm>
          <a:prstGeom prst="bentConnector3">
            <a:avLst>
              <a:gd name="adj1" fmla="val 50000"/>
            </a:avLst>
          </a:prstGeom>
          <a:noFill/>
          <a:ln w="9525" cap="flat" cmpd="sng" algn="ctr">
            <a:solidFill>
              <a:srgbClr val="000000"/>
            </a:solidFill>
            <a:prstDash val="solid"/>
            <a:headEnd type="none" w="med" len="med"/>
            <a:tailEnd type="triangle"/>
          </a:ln>
          <a:effectLst/>
        </p:spPr>
      </p:cxnSp>
      <p:cxnSp>
        <p:nvCxnSpPr>
          <p:cNvPr id="16" name="Connecteur en angle 15">
            <a:extLst>
              <a:ext uri="{FF2B5EF4-FFF2-40B4-BE49-F238E27FC236}">
                <a16:creationId xmlns:a16="http://schemas.microsoft.com/office/drawing/2014/main" id="{150D24B0-9081-6A49-ABF0-AE5A85CBBFBA}"/>
              </a:ext>
            </a:extLst>
          </p:cNvPr>
          <p:cNvCxnSpPr/>
          <p:nvPr/>
        </p:nvCxnSpPr>
        <p:spPr bwMode="auto">
          <a:xfrm rot="5400000" flipH="1" flipV="1">
            <a:off x="7594980" y="1497124"/>
            <a:ext cx="1499092" cy="1372977"/>
          </a:xfrm>
          <a:prstGeom prst="bentConnector3">
            <a:avLst/>
          </a:prstGeom>
          <a:solidFill>
            <a:srgbClr val="007CC2"/>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ZoneTexte 16">
            <a:extLst>
              <a:ext uri="{FF2B5EF4-FFF2-40B4-BE49-F238E27FC236}">
                <a16:creationId xmlns:a16="http://schemas.microsoft.com/office/drawing/2014/main" id="{86B2C73A-3A4C-D040-B0F8-F757882FE706}"/>
              </a:ext>
            </a:extLst>
          </p:cNvPr>
          <p:cNvSpPr txBox="1"/>
          <p:nvPr/>
        </p:nvSpPr>
        <p:spPr>
          <a:xfrm>
            <a:off x="8344526" y="2278320"/>
            <a:ext cx="314963" cy="369332"/>
          </a:xfrm>
          <a:prstGeom prst="rect">
            <a:avLst/>
          </a:prstGeom>
          <a:noFill/>
        </p:spPr>
        <p:txBody>
          <a:bodyPr wrap="square" rtlCol="0">
            <a:spAutoFit/>
          </a:bodyPr>
          <a:lstStyle/>
          <a:p>
            <a:r>
              <a:rPr lang="en-US" dirty="0">
                <a:solidFill>
                  <a:srgbClr val="000000"/>
                </a:solidFill>
                <a:latin typeface="Helvetica" pitchFamily="2" charset="0"/>
              </a:rPr>
              <a:t>?</a:t>
            </a:r>
          </a:p>
        </p:txBody>
      </p:sp>
      <p:sp>
        <p:nvSpPr>
          <p:cNvPr id="18" name="ZoneTexte 17">
            <a:extLst>
              <a:ext uri="{FF2B5EF4-FFF2-40B4-BE49-F238E27FC236}">
                <a16:creationId xmlns:a16="http://schemas.microsoft.com/office/drawing/2014/main" id="{A1FF5468-E493-804A-B496-53F9AB7D84B2}"/>
              </a:ext>
            </a:extLst>
          </p:cNvPr>
          <p:cNvSpPr txBox="1"/>
          <p:nvPr/>
        </p:nvSpPr>
        <p:spPr>
          <a:xfrm>
            <a:off x="5210896" y="2278320"/>
            <a:ext cx="314963" cy="369332"/>
          </a:xfrm>
          <a:prstGeom prst="rect">
            <a:avLst/>
          </a:prstGeom>
          <a:noFill/>
        </p:spPr>
        <p:txBody>
          <a:bodyPr wrap="square" rtlCol="0">
            <a:spAutoFit/>
          </a:bodyPr>
          <a:lstStyle/>
          <a:p>
            <a:r>
              <a:rPr lang="en-US" dirty="0">
                <a:solidFill>
                  <a:srgbClr val="000000"/>
                </a:solidFill>
                <a:latin typeface="Helvetica" pitchFamily="2" charset="0"/>
              </a:rPr>
              <a:t>?</a:t>
            </a:r>
          </a:p>
        </p:txBody>
      </p:sp>
      <p:sp>
        <p:nvSpPr>
          <p:cNvPr id="19" name="ZoneTexte 18">
            <a:extLst>
              <a:ext uri="{FF2B5EF4-FFF2-40B4-BE49-F238E27FC236}">
                <a16:creationId xmlns:a16="http://schemas.microsoft.com/office/drawing/2014/main" id="{43E8B6D2-EA6A-5848-9461-1174137AA5BF}"/>
              </a:ext>
            </a:extLst>
          </p:cNvPr>
          <p:cNvSpPr txBox="1"/>
          <p:nvPr/>
        </p:nvSpPr>
        <p:spPr>
          <a:xfrm>
            <a:off x="9286023" y="2155665"/>
            <a:ext cx="3294888" cy="923330"/>
          </a:xfrm>
          <a:prstGeom prst="rect">
            <a:avLst/>
          </a:prstGeom>
          <a:noFill/>
        </p:spPr>
        <p:txBody>
          <a:bodyPr wrap="square" rtlCol="0">
            <a:spAutoFit/>
          </a:bodyPr>
          <a:lstStyle/>
          <a:p>
            <a:r>
              <a:rPr lang="en-US" dirty="0"/>
              <a:t>Block identified with:</a:t>
            </a:r>
          </a:p>
          <a:p>
            <a:r>
              <a:rPr lang="en-US" dirty="0"/>
              <a:t>	- FACS </a:t>
            </a:r>
          </a:p>
          <a:p>
            <a:r>
              <a:rPr lang="en-US" dirty="0"/>
              <a:t>	- </a:t>
            </a:r>
            <a:r>
              <a:rPr lang="en-US" dirty="0" err="1"/>
              <a:t>scRNA</a:t>
            </a:r>
            <a:r>
              <a:rPr lang="en-US" dirty="0"/>
              <a:t>-seq</a:t>
            </a:r>
          </a:p>
        </p:txBody>
      </p:sp>
      <p:pic>
        <p:nvPicPr>
          <p:cNvPr id="21" name="Image 20">
            <a:extLst>
              <a:ext uri="{FF2B5EF4-FFF2-40B4-BE49-F238E27FC236}">
                <a16:creationId xmlns:a16="http://schemas.microsoft.com/office/drawing/2014/main" id="{6C33F12A-12DE-074C-8FF7-D5E69A39C5A8}"/>
              </a:ext>
            </a:extLst>
          </p:cNvPr>
          <p:cNvPicPr>
            <a:picLocks noChangeAspect="1"/>
          </p:cNvPicPr>
          <p:nvPr/>
        </p:nvPicPr>
        <p:blipFill>
          <a:blip r:embed="rId4"/>
          <a:stretch>
            <a:fillRect/>
          </a:stretch>
        </p:blipFill>
        <p:spPr>
          <a:xfrm>
            <a:off x="0" y="3839823"/>
            <a:ext cx="7141127" cy="1603429"/>
          </a:xfrm>
          <a:prstGeom prst="rect">
            <a:avLst/>
          </a:prstGeom>
        </p:spPr>
      </p:pic>
      <p:pic>
        <p:nvPicPr>
          <p:cNvPr id="23" name="Image 22" descr="Une image contenant texte&#10;&#10;Description générée automatiquement">
            <a:extLst>
              <a:ext uri="{FF2B5EF4-FFF2-40B4-BE49-F238E27FC236}">
                <a16:creationId xmlns:a16="http://schemas.microsoft.com/office/drawing/2014/main" id="{B20D0A5D-161F-A44A-BFAF-1B9814373FD5}"/>
              </a:ext>
            </a:extLst>
          </p:cNvPr>
          <p:cNvPicPr>
            <a:picLocks noChangeAspect="1"/>
          </p:cNvPicPr>
          <p:nvPr/>
        </p:nvPicPr>
        <p:blipFill>
          <a:blip r:embed="rId5"/>
          <a:stretch>
            <a:fillRect/>
          </a:stretch>
        </p:blipFill>
        <p:spPr>
          <a:xfrm>
            <a:off x="7821168" y="3366647"/>
            <a:ext cx="3532632" cy="3221760"/>
          </a:xfrm>
          <a:prstGeom prst="rect">
            <a:avLst/>
          </a:prstGeom>
        </p:spPr>
      </p:pic>
    </p:spTree>
    <p:extLst>
      <p:ext uri="{BB962C8B-B14F-4D97-AF65-F5344CB8AC3E}">
        <p14:creationId xmlns:p14="http://schemas.microsoft.com/office/powerpoint/2010/main" val="18461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781C585-F4E2-284A-9F4E-91BFAA4A4610}"/>
              </a:ext>
            </a:extLst>
          </p:cNvPr>
          <p:cNvPicPr>
            <a:picLocks noChangeAspect="1"/>
          </p:cNvPicPr>
          <p:nvPr/>
        </p:nvPicPr>
        <p:blipFill>
          <a:blip r:embed="rId2"/>
          <a:stretch>
            <a:fillRect/>
          </a:stretch>
        </p:blipFill>
        <p:spPr>
          <a:xfrm>
            <a:off x="5243115" y="228600"/>
            <a:ext cx="6400800" cy="6400800"/>
          </a:xfrm>
          <a:prstGeom prst="rect">
            <a:avLst/>
          </a:prstGeom>
        </p:spPr>
      </p:pic>
      <p:sp>
        <p:nvSpPr>
          <p:cNvPr id="4" name="ZoneTexte 3">
            <a:extLst>
              <a:ext uri="{FF2B5EF4-FFF2-40B4-BE49-F238E27FC236}">
                <a16:creationId xmlns:a16="http://schemas.microsoft.com/office/drawing/2014/main" id="{178D6843-CE09-2243-B686-D5D7B2FD4EF7}"/>
              </a:ext>
            </a:extLst>
          </p:cNvPr>
          <p:cNvSpPr txBox="1"/>
          <p:nvPr/>
        </p:nvSpPr>
        <p:spPr>
          <a:xfrm>
            <a:off x="4300152" y="4819134"/>
            <a:ext cx="2261286" cy="369332"/>
          </a:xfrm>
          <a:prstGeom prst="rect">
            <a:avLst/>
          </a:prstGeom>
          <a:noFill/>
        </p:spPr>
        <p:txBody>
          <a:bodyPr wrap="square" rtlCol="0">
            <a:spAutoFit/>
          </a:bodyPr>
          <a:lstStyle/>
          <a:p>
            <a:r>
              <a:rPr lang="en-US" dirty="0"/>
              <a:t>58065</a:t>
            </a:r>
          </a:p>
        </p:txBody>
      </p:sp>
      <p:sp>
        <p:nvSpPr>
          <p:cNvPr id="5" name="ZoneTexte 4">
            <a:extLst>
              <a:ext uri="{FF2B5EF4-FFF2-40B4-BE49-F238E27FC236}">
                <a16:creationId xmlns:a16="http://schemas.microsoft.com/office/drawing/2014/main" id="{D9C25A61-4D22-4447-9349-DBA7AA11BC16}"/>
              </a:ext>
            </a:extLst>
          </p:cNvPr>
          <p:cNvSpPr txBox="1"/>
          <p:nvPr/>
        </p:nvSpPr>
        <p:spPr>
          <a:xfrm>
            <a:off x="4300152" y="5539601"/>
            <a:ext cx="2261286" cy="369332"/>
          </a:xfrm>
          <a:prstGeom prst="rect">
            <a:avLst/>
          </a:prstGeom>
          <a:noFill/>
        </p:spPr>
        <p:txBody>
          <a:bodyPr wrap="square" rtlCol="0">
            <a:spAutoFit/>
          </a:bodyPr>
          <a:lstStyle/>
          <a:p>
            <a:r>
              <a:rPr lang="en-US" dirty="0"/>
              <a:t>42861</a:t>
            </a:r>
          </a:p>
        </p:txBody>
      </p:sp>
      <p:sp>
        <p:nvSpPr>
          <p:cNvPr id="6" name="ZoneTexte 5">
            <a:extLst>
              <a:ext uri="{FF2B5EF4-FFF2-40B4-BE49-F238E27FC236}">
                <a16:creationId xmlns:a16="http://schemas.microsoft.com/office/drawing/2014/main" id="{D0CB4737-7926-954A-8846-6DCE263D2C7B}"/>
              </a:ext>
            </a:extLst>
          </p:cNvPr>
          <p:cNvSpPr txBox="1"/>
          <p:nvPr/>
        </p:nvSpPr>
        <p:spPr>
          <a:xfrm>
            <a:off x="4300152" y="764401"/>
            <a:ext cx="2261286" cy="369332"/>
          </a:xfrm>
          <a:prstGeom prst="rect">
            <a:avLst/>
          </a:prstGeom>
          <a:noFill/>
        </p:spPr>
        <p:txBody>
          <a:bodyPr wrap="square" rtlCol="0">
            <a:spAutoFit/>
          </a:bodyPr>
          <a:lstStyle/>
          <a:p>
            <a:r>
              <a:rPr lang="en-US" dirty="0"/>
              <a:t>2046</a:t>
            </a:r>
          </a:p>
        </p:txBody>
      </p:sp>
      <p:sp>
        <p:nvSpPr>
          <p:cNvPr id="7" name="ZoneTexte 6">
            <a:extLst>
              <a:ext uri="{FF2B5EF4-FFF2-40B4-BE49-F238E27FC236}">
                <a16:creationId xmlns:a16="http://schemas.microsoft.com/office/drawing/2014/main" id="{BA7FF0F3-353B-C649-AA4A-893AF0A36DFB}"/>
              </a:ext>
            </a:extLst>
          </p:cNvPr>
          <p:cNvSpPr txBox="1"/>
          <p:nvPr/>
        </p:nvSpPr>
        <p:spPr>
          <a:xfrm>
            <a:off x="4300152" y="1669534"/>
            <a:ext cx="2261286" cy="369332"/>
          </a:xfrm>
          <a:prstGeom prst="rect">
            <a:avLst/>
          </a:prstGeom>
          <a:noFill/>
        </p:spPr>
        <p:txBody>
          <a:bodyPr wrap="square" rtlCol="0">
            <a:spAutoFit/>
          </a:bodyPr>
          <a:lstStyle/>
          <a:p>
            <a:r>
              <a:rPr lang="en-US" dirty="0"/>
              <a:t>269</a:t>
            </a:r>
          </a:p>
        </p:txBody>
      </p:sp>
      <p:sp>
        <p:nvSpPr>
          <p:cNvPr id="8" name="ZoneTexte 7">
            <a:extLst>
              <a:ext uri="{FF2B5EF4-FFF2-40B4-BE49-F238E27FC236}">
                <a16:creationId xmlns:a16="http://schemas.microsoft.com/office/drawing/2014/main" id="{16E98C04-D171-4D4C-BDC5-19978656B40D}"/>
              </a:ext>
            </a:extLst>
          </p:cNvPr>
          <p:cNvSpPr txBox="1"/>
          <p:nvPr/>
        </p:nvSpPr>
        <p:spPr>
          <a:xfrm>
            <a:off x="4300152" y="2431443"/>
            <a:ext cx="2261286" cy="369332"/>
          </a:xfrm>
          <a:prstGeom prst="rect">
            <a:avLst/>
          </a:prstGeom>
          <a:noFill/>
        </p:spPr>
        <p:txBody>
          <a:bodyPr wrap="square" rtlCol="0">
            <a:spAutoFit/>
          </a:bodyPr>
          <a:lstStyle/>
          <a:p>
            <a:r>
              <a:rPr lang="en-US" dirty="0"/>
              <a:t>37473</a:t>
            </a:r>
          </a:p>
        </p:txBody>
      </p:sp>
      <p:sp>
        <p:nvSpPr>
          <p:cNvPr id="9" name="ZoneTexte 8">
            <a:extLst>
              <a:ext uri="{FF2B5EF4-FFF2-40B4-BE49-F238E27FC236}">
                <a16:creationId xmlns:a16="http://schemas.microsoft.com/office/drawing/2014/main" id="{04B4A490-E7FE-A548-A03F-D2633C0172B6}"/>
              </a:ext>
            </a:extLst>
          </p:cNvPr>
          <p:cNvSpPr txBox="1"/>
          <p:nvPr/>
        </p:nvSpPr>
        <p:spPr>
          <a:xfrm>
            <a:off x="4300152" y="3151910"/>
            <a:ext cx="2261286" cy="369332"/>
          </a:xfrm>
          <a:prstGeom prst="rect">
            <a:avLst/>
          </a:prstGeom>
          <a:noFill/>
        </p:spPr>
        <p:txBody>
          <a:bodyPr wrap="square" rtlCol="0">
            <a:spAutoFit/>
          </a:bodyPr>
          <a:lstStyle/>
          <a:p>
            <a:r>
              <a:rPr lang="en-US" dirty="0"/>
              <a:t>28992</a:t>
            </a:r>
          </a:p>
        </p:txBody>
      </p:sp>
      <p:sp>
        <p:nvSpPr>
          <p:cNvPr id="10" name="ZoneTexte 9">
            <a:extLst>
              <a:ext uri="{FF2B5EF4-FFF2-40B4-BE49-F238E27FC236}">
                <a16:creationId xmlns:a16="http://schemas.microsoft.com/office/drawing/2014/main" id="{00F49A1B-0E36-514D-9544-CA59AAD2A11D}"/>
              </a:ext>
            </a:extLst>
          </p:cNvPr>
          <p:cNvSpPr txBox="1"/>
          <p:nvPr/>
        </p:nvSpPr>
        <p:spPr>
          <a:xfrm>
            <a:off x="4300152" y="3985522"/>
            <a:ext cx="2261286" cy="369332"/>
          </a:xfrm>
          <a:prstGeom prst="rect">
            <a:avLst/>
          </a:prstGeom>
          <a:noFill/>
        </p:spPr>
        <p:txBody>
          <a:bodyPr wrap="square" rtlCol="0">
            <a:spAutoFit/>
          </a:bodyPr>
          <a:lstStyle/>
          <a:p>
            <a:r>
              <a:rPr lang="en-US" dirty="0"/>
              <a:t>24902</a:t>
            </a:r>
          </a:p>
        </p:txBody>
      </p:sp>
      <p:sp>
        <p:nvSpPr>
          <p:cNvPr id="11" name="ZoneTexte 10">
            <a:extLst>
              <a:ext uri="{FF2B5EF4-FFF2-40B4-BE49-F238E27FC236}">
                <a16:creationId xmlns:a16="http://schemas.microsoft.com/office/drawing/2014/main" id="{4C4C4F78-3473-884F-895B-09EF3597B3F2}"/>
              </a:ext>
            </a:extLst>
          </p:cNvPr>
          <p:cNvSpPr txBox="1"/>
          <p:nvPr/>
        </p:nvSpPr>
        <p:spPr>
          <a:xfrm>
            <a:off x="3834714" y="127169"/>
            <a:ext cx="2261286" cy="369332"/>
          </a:xfrm>
          <a:prstGeom prst="rect">
            <a:avLst/>
          </a:prstGeom>
          <a:noFill/>
        </p:spPr>
        <p:txBody>
          <a:bodyPr wrap="square" rtlCol="0">
            <a:spAutoFit/>
          </a:bodyPr>
          <a:lstStyle/>
          <a:p>
            <a:r>
              <a:rPr lang="en-US" b="1" dirty="0"/>
              <a:t>Number of Peaks</a:t>
            </a:r>
          </a:p>
        </p:txBody>
      </p:sp>
      <p:sp>
        <p:nvSpPr>
          <p:cNvPr id="2" name="Rectangle 1">
            <a:extLst>
              <a:ext uri="{FF2B5EF4-FFF2-40B4-BE49-F238E27FC236}">
                <a16:creationId xmlns:a16="http://schemas.microsoft.com/office/drawing/2014/main" id="{9098FF97-D70A-AE47-97D2-9CECA092D656}"/>
              </a:ext>
            </a:extLst>
          </p:cNvPr>
          <p:cNvSpPr/>
          <p:nvPr/>
        </p:nvSpPr>
        <p:spPr>
          <a:xfrm>
            <a:off x="3240505" y="496501"/>
            <a:ext cx="6866021" cy="1685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ZoneTexte 11">
            <a:extLst>
              <a:ext uri="{FF2B5EF4-FFF2-40B4-BE49-F238E27FC236}">
                <a16:creationId xmlns:a16="http://schemas.microsoft.com/office/drawing/2014/main" id="{BC507153-2E77-114E-9E69-1CAC190E7228}"/>
              </a:ext>
            </a:extLst>
          </p:cNvPr>
          <p:cNvSpPr txBox="1"/>
          <p:nvPr/>
        </p:nvSpPr>
        <p:spPr>
          <a:xfrm>
            <a:off x="905379" y="1133733"/>
            <a:ext cx="2422357" cy="369332"/>
          </a:xfrm>
          <a:prstGeom prst="rect">
            <a:avLst/>
          </a:prstGeom>
          <a:noFill/>
        </p:spPr>
        <p:txBody>
          <a:bodyPr wrap="square" rtlCol="0">
            <a:spAutoFit/>
          </a:bodyPr>
          <a:lstStyle/>
          <a:p>
            <a:r>
              <a:rPr lang="en-US" dirty="0"/>
              <a:t>Motif analysis</a:t>
            </a:r>
          </a:p>
        </p:txBody>
      </p:sp>
      <p:sp>
        <p:nvSpPr>
          <p:cNvPr id="13" name="ZoneTexte 12">
            <a:extLst>
              <a:ext uri="{FF2B5EF4-FFF2-40B4-BE49-F238E27FC236}">
                <a16:creationId xmlns:a16="http://schemas.microsoft.com/office/drawing/2014/main" id="{EF91CB6C-E41A-2147-AA81-1F0D26553E35}"/>
              </a:ext>
            </a:extLst>
          </p:cNvPr>
          <p:cNvSpPr txBox="1"/>
          <p:nvPr/>
        </p:nvSpPr>
        <p:spPr>
          <a:xfrm>
            <a:off x="183483" y="5043328"/>
            <a:ext cx="3866147" cy="646331"/>
          </a:xfrm>
          <a:prstGeom prst="rect">
            <a:avLst/>
          </a:prstGeom>
          <a:noFill/>
        </p:spPr>
        <p:txBody>
          <a:bodyPr wrap="square" rtlCol="0">
            <a:spAutoFit/>
          </a:bodyPr>
          <a:lstStyle/>
          <a:p>
            <a:r>
              <a:rPr lang="en-US" dirty="0"/>
              <a:t>Differential peaks are mostly found away from the gene promoters</a:t>
            </a:r>
          </a:p>
        </p:txBody>
      </p:sp>
    </p:spTree>
    <p:extLst>
      <p:ext uri="{BB962C8B-B14F-4D97-AF65-F5344CB8AC3E}">
        <p14:creationId xmlns:p14="http://schemas.microsoft.com/office/powerpoint/2010/main" val="265421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3E8C9C1-1CE1-BA43-A2D2-413C8B932399}"/>
              </a:ext>
            </a:extLst>
          </p:cNvPr>
          <p:cNvPicPr>
            <a:picLocks noChangeAspect="1"/>
          </p:cNvPicPr>
          <p:nvPr/>
        </p:nvPicPr>
        <p:blipFill>
          <a:blip r:embed="rId2"/>
          <a:stretch>
            <a:fillRect/>
          </a:stretch>
        </p:blipFill>
        <p:spPr>
          <a:xfrm>
            <a:off x="4628147" y="228600"/>
            <a:ext cx="6400800" cy="6400800"/>
          </a:xfrm>
          <a:prstGeom prst="rect">
            <a:avLst/>
          </a:prstGeom>
        </p:spPr>
      </p:pic>
      <p:sp>
        <p:nvSpPr>
          <p:cNvPr id="5" name="ZoneTexte 4">
            <a:extLst>
              <a:ext uri="{FF2B5EF4-FFF2-40B4-BE49-F238E27FC236}">
                <a16:creationId xmlns:a16="http://schemas.microsoft.com/office/drawing/2014/main" id="{2701DAA5-1817-8E46-B6A9-389DFD6483C1}"/>
              </a:ext>
            </a:extLst>
          </p:cNvPr>
          <p:cNvSpPr txBox="1"/>
          <p:nvPr/>
        </p:nvSpPr>
        <p:spPr>
          <a:xfrm>
            <a:off x="304800" y="689810"/>
            <a:ext cx="4491790"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2046 </a:t>
            </a:r>
            <a:r>
              <a:rPr lang="en-US" b="1" u="sng" dirty="0">
                <a:latin typeface="Arial" panose="020B0604020202020204" pitchFamily="34" charset="0"/>
                <a:cs typeface="Arial" panose="020B0604020202020204" pitchFamily="34" charset="0"/>
              </a:rPr>
              <a:t>LESS</a:t>
            </a:r>
            <a:r>
              <a:rPr lang="en-US" b="1" dirty="0">
                <a:latin typeface="Arial" panose="020B0604020202020204" pitchFamily="34" charset="0"/>
                <a:cs typeface="Arial" panose="020B0604020202020204" pitchFamily="34" charset="0"/>
              </a:rPr>
              <a:t> accessible loci in the mutant compared to the WT</a:t>
            </a:r>
          </a:p>
        </p:txBody>
      </p:sp>
    </p:spTree>
    <p:extLst>
      <p:ext uri="{BB962C8B-B14F-4D97-AF65-F5344CB8AC3E}">
        <p14:creationId xmlns:p14="http://schemas.microsoft.com/office/powerpoint/2010/main" val="3975983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4844C96-AB76-764E-8BD9-44B48D9D376F}"/>
              </a:ext>
            </a:extLst>
          </p:cNvPr>
          <p:cNvPicPr>
            <a:picLocks noChangeAspect="1"/>
          </p:cNvPicPr>
          <p:nvPr/>
        </p:nvPicPr>
        <p:blipFill>
          <a:blip r:embed="rId2"/>
          <a:stretch>
            <a:fillRect/>
          </a:stretch>
        </p:blipFill>
        <p:spPr>
          <a:xfrm>
            <a:off x="5093371" y="228600"/>
            <a:ext cx="6400800" cy="6400800"/>
          </a:xfrm>
          <a:prstGeom prst="rect">
            <a:avLst/>
          </a:prstGeom>
        </p:spPr>
      </p:pic>
      <p:sp>
        <p:nvSpPr>
          <p:cNvPr id="4" name="ZoneTexte 3">
            <a:extLst>
              <a:ext uri="{FF2B5EF4-FFF2-40B4-BE49-F238E27FC236}">
                <a16:creationId xmlns:a16="http://schemas.microsoft.com/office/drawing/2014/main" id="{FEA514CA-E90C-7443-BE2F-56A5DA2600D5}"/>
              </a:ext>
            </a:extLst>
          </p:cNvPr>
          <p:cNvSpPr txBox="1"/>
          <p:nvPr/>
        </p:nvSpPr>
        <p:spPr>
          <a:xfrm>
            <a:off x="304800" y="689810"/>
            <a:ext cx="4491790"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269 </a:t>
            </a:r>
            <a:r>
              <a:rPr lang="en-US" b="1" u="sng" dirty="0">
                <a:latin typeface="Arial" panose="020B0604020202020204" pitchFamily="34" charset="0"/>
                <a:cs typeface="Arial" panose="020B0604020202020204" pitchFamily="34" charset="0"/>
              </a:rPr>
              <a:t>MORE</a:t>
            </a:r>
            <a:r>
              <a:rPr lang="en-US" b="1" dirty="0">
                <a:latin typeface="Arial" panose="020B0604020202020204" pitchFamily="34" charset="0"/>
                <a:cs typeface="Arial" panose="020B0604020202020204" pitchFamily="34" charset="0"/>
              </a:rPr>
              <a:t> accessible loci in the mutant compared to the WT</a:t>
            </a:r>
          </a:p>
        </p:txBody>
      </p:sp>
    </p:spTree>
    <p:extLst>
      <p:ext uri="{BB962C8B-B14F-4D97-AF65-F5344CB8AC3E}">
        <p14:creationId xmlns:p14="http://schemas.microsoft.com/office/powerpoint/2010/main" val="306953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A834E14-F9FC-054A-8BC7-7E8886213633}"/>
              </a:ext>
            </a:extLst>
          </p:cNvPr>
          <p:cNvPicPr>
            <a:picLocks noChangeAspect="1"/>
          </p:cNvPicPr>
          <p:nvPr/>
        </p:nvPicPr>
        <p:blipFill>
          <a:blip r:embed="rId2"/>
          <a:stretch>
            <a:fillRect/>
          </a:stretch>
        </p:blipFill>
        <p:spPr>
          <a:xfrm>
            <a:off x="0" y="0"/>
            <a:ext cx="5004262" cy="6858000"/>
          </a:xfrm>
          <a:prstGeom prst="rect">
            <a:avLst/>
          </a:prstGeom>
        </p:spPr>
      </p:pic>
      <p:pic>
        <p:nvPicPr>
          <p:cNvPr id="5" name="Image 4">
            <a:extLst>
              <a:ext uri="{FF2B5EF4-FFF2-40B4-BE49-F238E27FC236}">
                <a16:creationId xmlns:a16="http://schemas.microsoft.com/office/drawing/2014/main" id="{D89C0152-8257-E14C-A760-4FE9A758BB3C}"/>
              </a:ext>
            </a:extLst>
          </p:cNvPr>
          <p:cNvPicPr>
            <a:picLocks noChangeAspect="1"/>
          </p:cNvPicPr>
          <p:nvPr/>
        </p:nvPicPr>
        <p:blipFill>
          <a:blip r:embed="rId3"/>
          <a:stretch>
            <a:fillRect/>
          </a:stretch>
        </p:blipFill>
        <p:spPr>
          <a:xfrm>
            <a:off x="5446545" y="3429000"/>
            <a:ext cx="6096000" cy="1934308"/>
          </a:xfrm>
          <a:prstGeom prst="rect">
            <a:avLst/>
          </a:prstGeom>
        </p:spPr>
      </p:pic>
      <p:sp>
        <p:nvSpPr>
          <p:cNvPr id="2" name="ZoneTexte 1">
            <a:extLst>
              <a:ext uri="{FF2B5EF4-FFF2-40B4-BE49-F238E27FC236}">
                <a16:creationId xmlns:a16="http://schemas.microsoft.com/office/drawing/2014/main" id="{FF6F1C6F-D496-2346-AC68-9D150658F57B}"/>
              </a:ext>
            </a:extLst>
          </p:cNvPr>
          <p:cNvSpPr txBox="1"/>
          <p:nvPr/>
        </p:nvSpPr>
        <p:spPr>
          <a:xfrm>
            <a:off x="5598695" y="320842"/>
            <a:ext cx="5943850" cy="1754326"/>
          </a:xfrm>
          <a:prstGeom prst="rect">
            <a:avLst/>
          </a:prstGeom>
          <a:noFill/>
        </p:spPr>
        <p:txBody>
          <a:bodyPr wrap="square" rtlCol="0">
            <a:spAutoFit/>
          </a:bodyPr>
          <a:lstStyle/>
          <a:p>
            <a:r>
              <a:rPr lang="en-US" dirty="0"/>
              <a:t>Runx1 motif: </a:t>
            </a:r>
            <a:r>
              <a:rPr lang="fr-FR" dirty="0"/>
              <a:t>CWAACCACAR</a:t>
            </a:r>
          </a:p>
          <a:p>
            <a:endParaRPr lang="en-US" dirty="0"/>
          </a:p>
          <a:p>
            <a:r>
              <a:rPr lang="en-US" dirty="0"/>
              <a:t>Occurrence genome-wide :</a:t>
            </a:r>
            <a:r>
              <a:rPr lang="fr-FR" dirty="0"/>
              <a:t>85689</a:t>
            </a:r>
          </a:p>
          <a:p>
            <a:endParaRPr lang="en-US" dirty="0"/>
          </a:p>
          <a:p>
            <a:r>
              <a:rPr lang="en-US" dirty="0"/>
              <a:t>Overlap with Less accessible peaks: </a:t>
            </a:r>
            <a:r>
              <a:rPr lang="fr-FR" dirty="0"/>
              <a:t>338 (17%)</a:t>
            </a:r>
          </a:p>
          <a:p>
            <a:endParaRPr lang="en-US" dirty="0"/>
          </a:p>
        </p:txBody>
      </p:sp>
      <p:sp>
        <p:nvSpPr>
          <p:cNvPr id="4" name="ZoneTexte 3">
            <a:extLst>
              <a:ext uri="{FF2B5EF4-FFF2-40B4-BE49-F238E27FC236}">
                <a16:creationId xmlns:a16="http://schemas.microsoft.com/office/drawing/2014/main" id="{E1990468-F053-9749-9BDA-BDEF54139F19}"/>
              </a:ext>
            </a:extLst>
          </p:cNvPr>
          <p:cNvSpPr txBox="1"/>
          <p:nvPr/>
        </p:nvSpPr>
        <p:spPr>
          <a:xfrm>
            <a:off x="5819887" y="5669280"/>
            <a:ext cx="5722658" cy="646331"/>
          </a:xfrm>
          <a:prstGeom prst="rect">
            <a:avLst/>
          </a:prstGeom>
          <a:noFill/>
        </p:spPr>
        <p:txBody>
          <a:bodyPr wrap="square" rtlCol="0">
            <a:spAutoFit/>
          </a:bodyPr>
          <a:lstStyle/>
          <a:p>
            <a:r>
              <a:rPr lang="en-US" dirty="0"/>
              <a:t>Runx1 motif are more accessible in WT than in mutant. Also true from </a:t>
            </a:r>
            <a:r>
              <a:rPr lang="en-US" dirty="0" err="1"/>
              <a:t>Immgen</a:t>
            </a:r>
            <a:r>
              <a:rPr lang="en-US" dirty="0"/>
              <a:t> </a:t>
            </a:r>
          </a:p>
        </p:txBody>
      </p:sp>
      <p:sp>
        <p:nvSpPr>
          <p:cNvPr id="6" name="ZoneTexte 5">
            <a:extLst>
              <a:ext uri="{FF2B5EF4-FFF2-40B4-BE49-F238E27FC236}">
                <a16:creationId xmlns:a16="http://schemas.microsoft.com/office/drawing/2014/main" id="{6E7E8718-A520-1144-8336-C305151CFF17}"/>
              </a:ext>
            </a:extLst>
          </p:cNvPr>
          <p:cNvSpPr txBox="1"/>
          <p:nvPr/>
        </p:nvSpPr>
        <p:spPr>
          <a:xfrm rot="16200000">
            <a:off x="-1168712" y="2200824"/>
            <a:ext cx="2645202" cy="307777"/>
          </a:xfrm>
          <a:prstGeom prst="rect">
            <a:avLst/>
          </a:prstGeom>
          <a:noFill/>
        </p:spPr>
        <p:txBody>
          <a:bodyPr wrap="square" rtlCol="0">
            <a:spAutoFit/>
          </a:bodyPr>
          <a:lstStyle/>
          <a:p>
            <a:r>
              <a:rPr lang="en-US" sz="1400" dirty="0"/>
              <a:t>Runx1 Motif less accessible (338)</a:t>
            </a:r>
          </a:p>
        </p:txBody>
      </p:sp>
      <p:sp>
        <p:nvSpPr>
          <p:cNvPr id="7" name="ZoneTexte 6">
            <a:extLst>
              <a:ext uri="{FF2B5EF4-FFF2-40B4-BE49-F238E27FC236}">
                <a16:creationId xmlns:a16="http://schemas.microsoft.com/office/drawing/2014/main" id="{64E81628-DC10-5B43-AE3D-6CF92D4DBEA7}"/>
              </a:ext>
            </a:extLst>
          </p:cNvPr>
          <p:cNvSpPr txBox="1"/>
          <p:nvPr/>
        </p:nvSpPr>
        <p:spPr>
          <a:xfrm rot="16200000">
            <a:off x="-1168713" y="5113769"/>
            <a:ext cx="2645202" cy="307777"/>
          </a:xfrm>
          <a:prstGeom prst="rect">
            <a:avLst/>
          </a:prstGeom>
          <a:noFill/>
        </p:spPr>
        <p:txBody>
          <a:bodyPr wrap="square" rtlCol="0">
            <a:spAutoFit/>
          </a:bodyPr>
          <a:lstStyle/>
          <a:p>
            <a:r>
              <a:rPr lang="en-US" sz="1400" dirty="0"/>
              <a:t>Runx1 Motif less  random loci</a:t>
            </a:r>
          </a:p>
        </p:txBody>
      </p:sp>
    </p:spTree>
    <p:extLst>
      <p:ext uri="{BB962C8B-B14F-4D97-AF65-F5344CB8AC3E}">
        <p14:creationId xmlns:p14="http://schemas.microsoft.com/office/powerpoint/2010/main" val="300774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E9F848C-50A2-E14D-A03B-F85990477CEA}"/>
              </a:ext>
            </a:extLst>
          </p:cNvPr>
          <p:cNvPicPr>
            <a:picLocks noChangeAspect="1"/>
          </p:cNvPicPr>
          <p:nvPr/>
        </p:nvPicPr>
        <p:blipFill>
          <a:blip r:embed="rId2"/>
          <a:stretch>
            <a:fillRect/>
          </a:stretch>
        </p:blipFill>
        <p:spPr>
          <a:xfrm>
            <a:off x="319329" y="0"/>
            <a:ext cx="5004262" cy="6858000"/>
          </a:xfrm>
          <a:prstGeom prst="rect">
            <a:avLst/>
          </a:prstGeom>
        </p:spPr>
      </p:pic>
      <p:pic>
        <p:nvPicPr>
          <p:cNvPr id="5" name="Image 4">
            <a:extLst>
              <a:ext uri="{FF2B5EF4-FFF2-40B4-BE49-F238E27FC236}">
                <a16:creationId xmlns:a16="http://schemas.microsoft.com/office/drawing/2014/main" id="{D853FD6F-6432-B945-A802-52E36860E26B}"/>
              </a:ext>
            </a:extLst>
          </p:cNvPr>
          <p:cNvPicPr>
            <a:picLocks noChangeAspect="1"/>
          </p:cNvPicPr>
          <p:nvPr/>
        </p:nvPicPr>
        <p:blipFill>
          <a:blip r:embed="rId3"/>
          <a:stretch>
            <a:fillRect/>
          </a:stretch>
        </p:blipFill>
        <p:spPr>
          <a:xfrm>
            <a:off x="5674454" y="4015038"/>
            <a:ext cx="5988629" cy="1900238"/>
          </a:xfrm>
          <a:prstGeom prst="rect">
            <a:avLst/>
          </a:prstGeom>
        </p:spPr>
      </p:pic>
      <p:sp>
        <p:nvSpPr>
          <p:cNvPr id="4" name="ZoneTexte 3">
            <a:extLst>
              <a:ext uri="{FF2B5EF4-FFF2-40B4-BE49-F238E27FC236}">
                <a16:creationId xmlns:a16="http://schemas.microsoft.com/office/drawing/2014/main" id="{C6AFCE3D-7E88-CC42-9B4F-3C3B2EB7D555}"/>
              </a:ext>
            </a:extLst>
          </p:cNvPr>
          <p:cNvSpPr txBox="1"/>
          <p:nvPr/>
        </p:nvSpPr>
        <p:spPr>
          <a:xfrm>
            <a:off x="5598695" y="320842"/>
            <a:ext cx="5943850" cy="2585323"/>
          </a:xfrm>
          <a:prstGeom prst="rect">
            <a:avLst/>
          </a:prstGeom>
          <a:noFill/>
        </p:spPr>
        <p:txBody>
          <a:bodyPr wrap="square" rtlCol="0">
            <a:spAutoFit/>
          </a:bodyPr>
          <a:lstStyle/>
          <a:p>
            <a:r>
              <a:rPr lang="en-US" dirty="0"/>
              <a:t>Tcf7 motif: </a:t>
            </a:r>
            <a:r>
              <a:rPr lang="fr-FR" dirty="0"/>
              <a:t>CCACATCAAAGG</a:t>
            </a:r>
          </a:p>
          <a:p>
            <a:endParaRPr lang="fr-FR" dirty="0"/>
          </a:p>
          <a:p>
            <a:endParaRPr lang="en-US" dirty="0"/>
          </a:p>
          <a:p>
            <a:r>
              <a:rPr lang="en-US" dirty="0"/>
              <a:t>Occurrence genome-wide : </a:t>
            </a:r>
            <a:r>
              <a:rPr lang="fr-FR" dirty="0"/>
              <a:t>70110</a:t>
            </a:r>
          </a:p>
          <a:p>
            <a:endParaRPr lang="fr-FR" dirty="0"/>
          </a:p>
          <a:p>
            <a:endParaRPr lang="en-US" dirty="0"/>
          </a:p>
          <a:p>
            <a:r>
              <a:rPr lang="en-US" dirty="0"/>
              <a:t>Overlap with Less accessible peaks: </a:t>
            </a:r>
            <a:r>
              <a:rPr lang="fr-FR" dirty="0"/>
              <a:t>197 (10%)</a:t>
            </a:r>
          </a:p>
          <a:p>
            <a:endParaRPr lang="fr-FR" dirty="0"/>
          </a:p>
          <a:p>
            <a:endParaRPr lang="en-US" dirty="0"/>
          </a:p>
        </p:txBody>
      </p:sp>
      <p:sp>
        <p:nvSpPr>
          <p:cNvPr id="6" name="ZoneTexte 5">
            <a:extLst>
              <a:ext uri="{FF2B5EF4-FFF2-40B4-BE49-F238E27FC236}">
                <a16:creationId xmlns:a16="http://schemas.microsoft.com/office/drawing/2014/main" id="{BAB79B98-E298-674F-AC27-39B9CD7F798E}"/>
              </a:ext>
            </a:extLst>
          </p:cNvPr>
          <p:cNvSpPr txBox="1"/>
          <p:nvPr/>
        </p:nvSpPr>
        <p:spPr>
          <a:xfrm rot="16200000">
            <a:off x="-1003271" y="2211583"/>
            <a:ext cx="2645202" cy="307777"/>
          </a:xfrm>
          <a:prstGeom prst="rect">
            <a:avLst/>
          </a:prstGeom>
          <a:noFill/>
        </p:spPr>
        <p:txBody>
          <a:bodyPr wrap="square" rtlCol="0">
            <a:spAutoFit/>
          </a:bodyPr>
          <a:lstStyle/>
          <a:p>
            <a:r>
              <a:rPr lang="en-US" sz="1400" dirty="0"/>
              <a:t>Tcf7 Motif less accessible (197)</a:t>
            </a:r>
          </a:p>
        </p:txBody>
      </p:sp>
      <p:sp>
        <p:nvSpPr>
          <p:cNvPr id="7" name="ZoneTexte 6">
            <a:extLst>
              <a:ext uri="{FF2B5EF4-FFF2-40B4-BE49-F238E27FC236}">
                <a16:creationId xmlns:a16="http://schemas.microsoft.com/office/drawing/2014/main" id="{603C7963-7B91-1942-8D05-DBED806FBCCA}"/>
              </a:ext>
            </a:extLst>
          </p:cNvPr>
          <p:cNvSpPr txBox="1"/>
          <p:nvPr/>
        </p:nvSpPr>
        <p:spPr>
          <a:xfrm rot="16200000">
            <a:off x="-1003273" y="5031882"/>
            <a:ext cx="2645202" cy="307777"/>
          </a:xfrm>
          <a:prstGeom prst="rect">
            <a:avLst/>
          </a:prstGeom>
          <a:noFill/>
        </p:spPr>
        <p:txBody>
          <a:bodyPr wrap="square" rtlCol="0">
            <a:spAutoFit/>
          </a:bodyPr>
          <a:lstStyle/>
          <a:p>
            <a:r>
              <a:rPr lang="en-US" sz="1400" dirty="0"/>
              <a:t>Tcf7 Motif less random</a:t>
            </a:r>
          </a:p>
        </p:txBody>
      </p:sp>
    </p:spTree>
    <p:extLst>
      <p:ext uri="{BB962C8B-B14F-4D97-AF65-F5344CB8AC3E}">
        <p14:creationId xmlns:p14="http://schemas.microsoft.com/office/powerpoint/2010/main" val="3135227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49A8E9-8499-D040-9CDC-445A51F31C06}"/>
              </a:ext>
            </a:extLst>
          </p:cNvPr>
          <p:cNvSpPr>
            <a:spLocks noGrp="1"/>
          </p:cNvSpPr>
          <p:nvPr>
            <p:ph type="title"/>
          </p:nvPr>
        </p:nvSpPr>
        <p:spPr/>
        <p:txBody>
          <a:bodyPr/>
          <a:lstStyle/>
          <a:p>
            <a:r>
              <a:rPr lang="en-US" dirty="0"/>
              <a:t>Summary</a:t>
            </a:r>
          </a:p>
        </p:txBody>
      </p:sp>
      <p:sp>
        <p:nvSpPr>
          <p:cNvPr id="3" name="Espace réservé du contenu 2">
            <a:extLst>
              <a:ext uri="{FF2B5EF4-FFF2-40B4-BE49-F238E27FC236}">
                <a16:creationId xmlns:a16="http://schemas.microsoft.com/office/drawing/2014/main" id="{06DA56D7-E32E-1F48-8A4B-B99E221274DC}"/>
              </a:ext>
            </a:extLst>
          </p:cNvPr>
          <p:cNvSpPr>
            <a:spLocks noGrp="1"/>
          </p:cNvSpPr>
          <p:nvPr>
            <p:ph idx="1"/>
          </p:nvPr>
        </p:nvSpPr>
        <p:spPr/>
        <p:txBody>
          <a:bodyPr>
            <a:normAutofit lnSpcReduction="10000"/>
          </a:bodyPr>
          <a:lstStyle/>
          <a:p>
            <a:r>
              <a:rPr lang="en-US" dirty="0"/>
              <a:t>Despite low coverage, we can identify accessible chromatin in OP-9 ATAC-seq</a:t>
            </a:r>
          </a:p>
          <a:p>
            <a:r>
              <a:rPr lang="en-US" dirty="0"/>
              <a:t>Most peaks identified are located in promoter region</a:t>
            </a:r>
          </a:p>
          <a:p>
            <a:r>
              <a:rPr lang="en-US" dirty="0"/>
              <a:t>Identification of Differentially accessible loci (DALs):</a:t>
            </a:r>
          </a:p>
          <a:p>
            <a:pPr lvl="1"/>
            <a:r>
              <a:rPr lang="en-US" dirty="0"/>
              <a:t>2046 are less accessible in the mutant than in WT</a:t>
            </a:r>
          </a:p>
          <a:p>
            <a:pPr lvl="1"/>
            <a:r>
              <a:rPr lang="en-US" dirty="0"/>
              <a:t>269 are more accessible in the mutant than in WT</a:t>
            </a:r>
          </a:p>
          <a:p>
            <a:r>
              <a:rPr lang="en-US" dirty="0"/>
              <a:t>The motif analysis shows that potential binding sites for important TF regulators of T-cell commitment are impacted</a:t>
            </a:r>
          </a:p>
          <a:p>
            <a:r>
              <a:rPr lang="en-US" dirty="0"/>
              <a:t>Are those DALs enhancers?</a:t>
            </a:r>
          </a:p>
          <a:p>
            <a:r>
              <a:rPr lang="en-US" dirty="0"/>
              <a:t>To do: Differential peak analysis between WT OP9 and WT </a:t>
            </a:r>
            <a:r>
              <a:rPr lang="en-US" dirty="0" err="1"/>
              <a:t>Immgen</a:t>
            </a:r>
            <a:r>
              <a:rPr lang="en-US" dirty="0"/>
              <a:t>.</a:t>
            </a:r>
          </a:p>
        </p:txBody>
      </p:sp>
    </p:spTree>
    <p:extLst>
      <p:ext uri="{BB962C8B-B14F-4D97-AF65-F5344CB8AC3E}">
        <p14:creationId xmlns:p14="http://schemas.microsoft.com/office/powerpoint/2010/main" val="3002177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CB523-0C05-434E-8C4B-FD9CD8925ACE}"/>
              </a:ext>
            </a:extLst>
          </p:cNvPr>
          <p:cNvSpPr>
            <a:spLocks noGrp="1"/>
          </p:cNvSpPr>
          <p:nvPr>
            <p:ph type="title"/>
          </p:nvPr>
        </p:nvSpPr>
        <p:spPr>
          <a:xfrm>
            <a:off x="838200" y="338655"/>
            <a:ext cx="10515600" cy="1200329"/>
          </a:xfrm>
        </p:spPr>
        <p:txBody>
          <a:bodyPr>
            <a:normAutofit/>
          </a:bodyPr>
          <a:lstStyle/>
          <a:p>
            <a:r>
              <a:rPr lang="en-US" sz="2000" b="1" dirty="0">
                <a:latin typeface="Arial" panose="020B0604020202020204" pitchFamily="34" charset="0"/>
                <a:cs typeface="Arial" panose="020B0604020202020204" pitchFamily="34" charset="0"/>
              </a:rPr>
              <a:t>Analysis of coverage at TEs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Coverage at </a:t>
            </a:r>
            <a:r>
              <a:rPr lang="en-US" sz="2000" b="1" dirty="0">
                <a:solidFill>
                  <a:srgbClr val="FF0000"/>
                </a:solidFill>
                <a:latin typeface="Arial" panose="020B0604020202020204" pitchFamily="34" charset="0"/>
                <a:cs typeface="Arial" panose="020B0604020202020204" pitchFamily="34" charset="0"/>
              </a:rPr>
              <a:t>LTR</a:t>
            </a:r>
          </a:p>
        </p:txBody>
      </p:sp>
      <p:pic>
        <p:nvPicPr>
          <p:cNvPr id="4" name="Image 3">
            <a:extLst>
              <a:ext uri="{FF2B5EF4-FFF2-40B4-BE49-F238E27FC236}">
                <a16:creationId xmlns:a16="http://schemas.microsoft.com/office/drawing/2014/main" id="{94CA7FBE-85CF-DD46-935E-C430CC8091F9}"/>
              </a:ext>
            </a:extLst>
          </p:cNvPr>
          <p:cNvPicPr>
            <a:picLocks noChangeAspect="1"/>
          </p:cNvPicPr>
          <p:nvPr/>
        </p:nvPicPr>
        <p:blipFill>
          <a:blip r:embed="rId2"/>
          <a:stretch>
            <a:fillRect/>
          </a:stretch>
        </p:blipFill>
        <p:spPr>
          <a:xfrm>
            <a:off x="6687270" y="0"/>
            <a:ext cx="3225338" cy="6858000"/>
          </a:xfrm>
          <a:prstGeom prst="rect">
            <a:avLst/>
          </a:prstGeom>
        </p:spPr>
      </p:pic>
      <p:sp>
        <p:nvSpPr>
          <p:cNvPr id="5" name="ZoneTexte 4">
            <a:extLst>
              <a:ext uri="{FF2B5EF4-FFF2-40B4-BE49-F238E27FC236}">
                <a16:creationId xmlns:a16="http://schemas.microsoft.com/office/drawing/2014/main" id="{E901EF40-7917-CD4D-BC84-1D79D92F0980}"/>
              </a:ext>
            </a:extLst>
          </p:cNvPr>
          <p:cNvSpPr txBox="1"/>
          <p:nvPr/>
        </p:nvSpPr>
        <p:spPr>
          <a:xfrm>
            <a:off x="398585" y="2625969"/>
            <a:ext cx="4935415" cy="1200329"/>
          </a:xfrm>
          <a:prstGeom prst="rect">
            <a:avLst/>
          </a:prstGeom>
          <a:noFill/>
        </p:spPr>
        <p:txBody>
          <a:bodyPr wrap="square" rtlCol="0">
            <a:spAutoFit/>
          </a:bodyPr>
          <a:lstStyle/>
          <a:p>
            <a:r>
              <a:rPr lang="en-US" dirty="0"/>
              <a:t>Coverage at LTR does not change between WT and KO</a:t>
            </a:r>
          </a:p>
          <a:p>
            <a:endParaRPr lang="en-US" dirty="0"/>
          </a:p>
          <a:p>
            <a:r>
              <a:rPr lang="en-US" dirty="0"/>
              <a:t>Both are lowly covered with ATAC-seq reads.</a:t>
            </a:r>
          </a:p>
        </p:txBody>
      </p:sp>
    </p:spTree>
    <p:extLst>
      <p:ext uri="{BB962C8B-B14F-4D97-AF65-F5344CB8AC3E}">
        <p14:creationId xmlns:p14="http://schemas.microsoft.com/office/powerpoint/2010/main" val="1878309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CB523-0C05-434E-8C4B-FD9CD8925ACE}"/>
              </a:ext>
            </a:extLst>
          </p:cNvPr>
          <p:cNvSpPr>
            <a:spLocks noGrp="1"/>
          </p:cNvSpPr>
          <p:nvPr>
            <p:ph type="title"/>
          </p:nvPr>
        </p:nvSpPr>
        <p:spPr>
          <a:xfrm>
            <a:off x="838200" y="338655"/>
            <a:ext cx="10515600" cy="1200329"/>
          </a:xfrm>
        </p:spPr>
        <p:txBody>
          <a:bodyPr>
            <a:normAutofit/>
          </a:bodyPr>
          <a:lstStyle/>
          <a:p>
            <a:r>
              <a:rPr lang="en-US" sz="2000" b="1" dirty="0">
                <a:latin typeface="Arial" panose="020B0604020202020204" pitchFamily="34" charset="0"/>
                <a:cs typeface="Arial" panose="020B0604020202020204" pitchFamily="34" charset="0"/>
              </a:rPr>
              <a:t>Analysis of coverage at TEs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Coverage at </a:t>
            </a:r>
            <a:r>
              <a:rPr lang="en-US" sz="2000" b="1" dirty="0">
                <a:solidFill>
                  <a:srgbClr val="FF0000"/>
                </a:solidFill>
                <a:latin typeface="Arial" panose="020B0604020202020204" pitchFamily="34" charset="0"/>
                <a:cs typeface="Arial" panose="020B0604020202020204" pitchFamily="34" charset="0"/>
              </a:rPr>
              <a:t>LINE</a:t>
            </a:r>
          </a:p>
        </p:txBody>
      </p:sp>
      <p:sp>
        <p:nvSpPr>
          <p:cNvPr id="5" name="ZoneTexte 4">
            <a:extLst>
              <a:ext uri="{FF2B5EF4-FFF2-40B4-BE49-F238E27FC236}">
                <a16:creationId xmlns:a16="http://schemas.microsoft.com/office/drawing/2014/main" id="{E901EF40-7917-CD4D-BC84-1D79D92F0980}"/>
              </a:ext>
            </a:extLst>
          </p:cNvPr>
          <p:cNvSpPr txBox="1"/>
          <p:nvPr/>
        </p:nvSpPr>
        <p:spPr>
          <a:xfrm>
            <a:off x="398585" y="2625969"/>
            <a:ext cx="4935415" cy="923330"/>
          </a:xfrm>
          <a:prstGeom prst="rect">
            <a:avLst/>
          </a:prstGeom>
          <a:noFill/>
        </p:spPr>
        <p:txBody>
          <a:bodyPr wrap="square" rtlCol="0">
            <a:spAutoFit/>
          </a:bodyPr>
          <a:lstStyle/>
          <a:p>
            <a:r>
              <a:rPr lang="en-US" dirty="0"/>
              <a:t>Coverage does not change between WT and KO</a:t>
            </a:r>
          </a:p>
          <a:p>
            <a:endParaRPr lang="en-US" dirty="0"/>
          </a:p>
          <a:p>
            <a:r>
              <a:rPr lang="en-US" dirty="0"/>
              <a:t>Both are lowly covered with ATAC-seq reads.</a:t>
            </a:r>
          </a:p>
        </p:txBody>
      </p:sp>
      <p:pic>
        <p:nvPicPr>
          <p:cNvPr id="6" name="Image 5">
            <a:extLst>
              <a:ext uri="{FF2B5EF4-FFF2-40B4-BE49-F238E27FC236}">
                <a16:creationId xmlns:a16="http://schemas.microsoft.com/office/drawing/2014/main" id="{3D7179A3-9B28-8542-9619-FF95FCA44ED5}"/>
              </a:ext>
            </a:extLst>
          </p:cNvPr>
          <p:cNvPicPr>
            <a:picLocks noChangeAspect="1"/>
          </p:cNvPicPr>
          <p:nvPr/>
        </p:nvPicPr>
        <p:blipFill>
          <a:blip r:embed="rId2"/>
          <a:stretch>
            <a:fillRect/>
          </a:stretch>
        </p:blipFill>
        <p:spPr>
          <a:xfrm>
            <a:off x="6565628" y="0"/>
            <a:ext cx="3225338" cy="6858000"/>
          </a:xfrm>
          <a:prstGeom prst="rect">
            <a:avLst/>
          </a:prstGeom>
        </p:spPr>
      </p:pic>
    </p:spTree>
    <p:extLst>
      <p:ext uri="{BB962C8B-B14F-4D97-AF65-F5344CB8AC3E}">
        <p14:creationId xmlns:p14="http://schemas.microsoft.com/office/powerpoint/2010/main" val="3163905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CB523-0C05-434E-8C4B-FD9CD8925ACE}"/>
              </a:ext>
            </a:extLst>
          </p:cNvPr>
          <p:cNvSpPr>
            <a:spLocks noGrp="1"/>
          </p:cNvSpPr>
          <p:nvPr>
            <p:ph type="title"/>
          </p:nvPr>
        </p:nvSpPr>
        <p:spPr>
          <a:xfrm>
            <a:off x="838200" y="338655"/>
            <a:ext cx="10515600" cy="1200329"/>
          </a:xfrm>
        </p:spPr>
        <p:txBody>
          <a:bodyPr>
            <a:normAutofit/>
          </a:bodyPr>
          <a:lstStyle/>
          <a:p>
            <a:r>
              <a:rPr lang="en-US" sz="2000" b="1" dirty="0">
                <a:latin typeface="Arial" panose="020B0604020202020204" pitchFamily="34" charset="0"/>
                <a:cs typeface="Arial" panose="020B0604020202020204" pitchFamily="34" charset="0"/>
              </a:rPr>
              <a:t>Analysis of coverage at TEs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Coverage at </a:t>
            </a:r>
            <a:r>
              <a:rPr lang="en-US" sz="2000" b="1" dirty="0">
                <a:solidFill>
                  <a:srgbClr val="FF0000"/>
                </a:solidFill>
                <a:latin typeface="Arial" panose="020B0604020202020204" pitchFamily="34" charset="0"/>
                <a:cs typeface="Arial" panose="020B0604020202020204" pitchFamily="34" charset="0"/>
              </a:rPr>
              <a:t>SINE</a:t>
            </a:r>
          </a:p>
        </p:txBody>
      </p:sp>
      <p:sp>
        <p:nvSpPr>
          <p:cNvPr id="5" name="ZoneTexte 4">
            <a:extLst>
              <a:ext uri="{FF2B5EF4-FFF2-40B4-BE49-F238E27FC236}">
                <a16:creationId xmlns:a16="http://schemas.microsoft.com/office/drawing/2014/main" id="{E901EF40-7917-CD4D-BC84-1D79D92F0980}"/>
              </a:ext>
            </a:extLst>
          </p:cNvPr>
          <p:cNvSpPr txBox="1"/>
          <p:nvPr/>
        </p:nvSpPr>
        <p:spPr>
          <a:xfrm>
            <a:off x="398585" y="2625969"/>
            <a:ext cx="4935415" cy="923330"/>
          </a:xfrm>
          <a:prstGeom prst="rect">
            <a:avLst/>
          </a:prstGeom>
          <a:noFill/>
        </p:spPr>
        <p:txBody>
          <a:bodyPr wrap="square" rtlCol="0">
            <a:spAutoFit/>
          </a:bodyPr>
          <a:lstStyle/>
          <a:p>
            <a:r>
              <a:rPr lang="en-US" dirty="0"/>
              <a:t>Coverage does not change between WT and KO</a:t>
            </a:r>
          </a:p>
          <a:p>
            <a:endParaRPr lang="en-US" dirty="0"/>
          </a:p>
          <a:p>
            <a:r>
              <a:rPr lang="en-US" dirty="0"/>
              <a:t>Both are lowly covered with ATAC-seq reads.</a:t>
            </a:r>
          </a:p>
        </p:txBody>
      </p:sp>
      <p:pic>
        <p:nvPicPr>
          <p:cNvPr id="4" name="Image 3">
            <a:extLst>
              <a:ext uri="{FF2B5EF4-FFF2-40B4-BE49-F238E27FC236}">
                <a16:creationId xmlns:a16="http://schemas.microsoft.com/office/drawing/2014/main" id="{FF394F5B-FFFC-2D4F-BE87-AA4A811C9320}"/>
              </a:ext>
            </a:extLst>
          </p:cNvPr>
          <p:cNvPicPr>
            <a:picLocks noChangeAspect="1"/>
          </p:cNvPicPr>
          <p:nvPr/>
        </p:nvPicPr>
        <p:blipFill>
          <a:blip r:embed="rId2"/>
          <a:stretch>
            <a:fillRect/>
          </a:stretch>
        </p:blipFill>
        <p:spPr>
          <a:xfrm>
            <a:off x="6265239" y="0"/>
            <a:ext cx="3225338" cy="6858000"/>
          </a:xfrm>
          <a:prstGeom prst="rect">
            <a:avLst/>
          </a:prstGeom>
        </p:spPr>
      </p:pic>
    </p:spTree>
    <p:extLst>
      <p:ext uri="{BB962C8B-B14F-4D97-AF65-F5344CB8AC3E}">
        <p14:creationId xmlns:p14="http://schemas.microsoft.com/office/powerpoint/2010/main" val="3627313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CB523-0C05-434E-8C4B-FD9CD8925ACE}"/>
              </a:ext>
            </a:extLst>
          </p:cNvPr>
          <p:cNvSpPr>
            <a:spLocks noGrp="1"/>
          </p:cNvSpPr>
          <p:nvPr>
            <p:ph type="title"/>
          </p:nvPr>
        </p:nvSpPr>
        <p:spPr>
          <a:xfrm>
            <a:off x="838200" y="338655"/>
            <a:ext cx="10515600" cy="1200329"/>
          </a:xfrm>
        </p:spPr>
        <p:txBody>
          <a:bodyPr>
            <a:normAutofit/>
          </a:bodyPr>
          <a:lstStyle/>
          <a:p>
            <a:r>
              <a:rPr lang="en-US" sz="2000" b="1" dirty="0">
                <a:latin typeface="Arial" panose="020B0604020202020204" pitchFamily="34" charset="0"/>
                <a:cs typeface="Arial" panose="020B0604020202020204" pitchFamily="34" charset="0"/>
              </a:rPr>
              <a:t>Analysis of coverage at TEs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Coverage at </a:t>
            </a:r>
            <a:r>
              <a:rPr lang="en-US" sz="2000" b="1" dirty="0">
                <a:solidFill>
                  <a:srgbClr val="FF0000"/>
                </a:solidFill>
                <a:latin typeface="Arial" panose="020B0604020202020204" pitchFamily="34" charset="0"/>
                <a:cs typeface="Arial" panose="020B0604020202020204" pitchFamily="34" charset="0"/>
              </a:rPr>
              <a:t>MERVL</a:t>
            </a:r>
          </a:p>
        </p:txBody>
      </p:sp>
      <p:sp>
        <p:nvSpPr>
          <p:cNvPr id="5" name="ZoneTexte 4">
            <a:extLst>
              <a:ext uri="{FF2B5EF4-FFF2-40B4-BE49-F238E27FC236}">
                <a16:creationId xmlns:a16="http://schemas.microsoft.com/office/drawing/2014/main" id="{E901EF40-7917-CD4D-BC84-1D79D92F0980}"/>
              </a:ext>
            </a:extLst>
          </p:cNvPr>
          <p:cNvSpPr txBox="1"/>
          <p:nvPr/>
        </p:nvSpPr>
        <p:spPr>
          <a:xfrm>
            <a:off x="398585" y="2625969"/>
            <a:ext cx="4935415" cy="923330"/>
          </a:xfrm>
          <a:prstGeom prst="rect">
            <a:avLst/>
          </a:prstGeom>
          <a:noFill/>
        </p:spPr>
        <p:txBody>
          <a:bodyPr wrap="square" rtlCol="0">
            <a:spAutoFit/>
          </a:bodyPr>
          <a:lstStyle/>
          <a:p>
            <a:r>
              <a:rPr lang="en-US" dirty="0"/>
              <a:t>Coverage does not change between WT and KO</a:t>
            </a:r>
          </a:p>
          <a:p>
            <a:endParaRPr lang="en-US" dirty="0"/>
          </a:p>
          <a:p>
            <a:r>
              <a:rPr lang="en-US" dirty="0"/>
              <a:t>Both are lowly covered with ATAC-seq reads.</a:t>
            </a:r>
          </a:p>
        </p:txBody>
      </p:sp>
      <p:pic>
        <p:nvPicPr>
          <p:cNvPr id="6" name="Image 5">
            <a:extLst>
              <a:ext uri="{FF2B5EF4-FFF2-40B4-BE49-F238E27FC236}">
                <a16:creationId xmlns:a16="http://schemas.microsoft.com/office/drawing/2014/main" id="{B7CFE293-1CDE-7346-B18B-6F7CD8D6C7AD}"/>
              </a:ext>
            </a:extLst>
          </p:cNvPr>
          <p:cNvPicPr>
            <a:picLocks noChangeAspect="1"/>
          </p:cNvPicPr>
          <p:nvPr/>
        </p:nvPicPr>
        <p:blipFill>
          <a:blip r:embed="rId2"/>
          <a:stretch>
            <a:fillRect/>
          </a:stretch>
        </p:blipFill>
        <p:spPr>
          <a:xfrm>
            <a:off x="6476254" y="0"/>
            <a:ext cx="3225338" cy="6858000"/>
          </a:xfrm>
          <a:prstGeom prst="rect">
            <a:avLst/>
          </a:prstGeom>
        </p:spPr>
      </p:pic>
    </p:spTree>
    <p:extLst>
      <p:ext uri="{BB962C8B-B14F-4D97-AF65-F5344CB8AC3E}">
        <p14:creationId xmlns:p14="http://schemas.microsoft.com/office/powerpoint/2010/main" val="3149460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FC8214-1DA0-CB49-BC2F-BB79EEA7AE5E}"/>
              </a:ext>
            </a:extLst>
          </p:cNvPr>
          <p:cNvSpPr>
            <a:spLocks noGrp="1"/>
          </p:cNvSpPr>
          <p:nvPr>
            <p:ph type="title"/>
          </p:nvPr>
        </p:nvSpPr>
        <p:spPr/>
        <p:txBody>
          <a:bodyPr/>
          <a:lstStyle/>
          <a:p>
            <a:endParaRPr lang="en-US" dirty="0"/>
          </a:p>
        </p:txBody>
      </p:sp>
      <p:sp>
        <p:nvSpPr>
          <p:cNvPr id="3" name="Espace réservé du contenu 2">
            <a:extLst>
              <a:ext uri="{FF2B5EF4-FFF2-40B4-BE49-F238E27FC236}">
                <a16:creationId xmlns:a16="http://schemas.microsoft.com/office/drawing/2014/main" id="{C5D4D226-433A-624D-96F3-B18196DBEB22}"/>
              </a:ext>
            </a:extLst>
          </p:cNvPr>
          <p:cNvSpPr>
            <a:spLocks noGrp="1"/>
          </p:cNvSpPr>
          <p:nvPr>
            <p:ph idx="1"/>
          </p:nvPr>
        </p:nvSpPr>
        <p:spPr/>
        <p:txBody>
          <a:bodyPr/>
          <a:lstStyle/>
          <a:p>
            <a:r>
              <a:rPr lang="en-US" dirty="0"/>
              <a:t>50000 DN1 cells from OP9:</a:t>
            </a:r>
          </a:p>
          <a:p>
            <a:pPr lvl="1"/>
            <a:r>
              <a:rPr lang="en-US" dirty="0"/>
              <a:t>2 x WT</a:t>
            </a:r>
          </a:p>
          <a:p>
            <a:pPr lvl="1"/>
            <a:r>
              <a:rPr lang="en-US" dirty="0"/>
              <a:t>2 x KO </a:t>
            </a:r>
          </a:p>
        </p:txBody>
      </p:sp>
      <p:pic>
        <p:nvPicPr>
          <p:cNvPr id="8" name="Image 7" descr="Une image contenant table&#10;&#10;Description générée automatiquement">
            <a:extLst>
              <a:ext uri="{FF2B5EF4-FFF2-40B4-BE49-F238E27FC236}">
                <a16:creationId xmlns:a16="http://schemas.microsoft.com/office/drawing/2014/main" id="{3E7D5CBD-999C-FC42-87D3-85113D461F77}"/>
              </a:ext>
            </a:extLst>
          </p:cNvPr>
          <p:cNvPicPr>
            <a:picLocks noChangeAspect="1"/>
          </p:cNvPicPr>
          <p:nvPr/>
        </p:nvPicPr>
        <p:blipFill>
          <a:blip r:embed="rId2"/>
          <a:stretch>
            <a:fillRect/>
          </a:stretch>
        </p:blipFill>
        <p:spPr>
          <a:xfrm>
            <a:off x="1196546" y="3396818"/>
            <a:ext cx="2632332" cy="2828125"/>
          </a:xfrm>
          <a:prstGeom prst="rect">
            <a:avLst/>
          </a:prstGeom>
        </p:spPr>
      </p:pic>
      <p:pic>
        <p:nvPicPr>
          <p:cNvPr id="10" name="Image 9">
            <a:extLst>
              <a:ext uri="{FF2B5EF4-FFF2-40B4-BE49-F238E27FC236}">
                <a16:creationId xmlns:a16="http://schemas.microsoft.com/office/drawing/2014/main" id="{5A857117-A475-2143-A369-E2BB33075D66}"/>
              </a:ext>
            </a:extLst>
          </p:cNvPr>
          <p:cNvPicPr>
            <a:picLocks noChangeAspect="1"/>
          </p:cNvPicPr>
          <p:nvPr/>
        </p:nvPicPr>
        <p:blipFill>
          <a:blip r:embed="rId3"/>
          <a:stretch>
            <a:fillRect/>
          </a:stretch>
        </p:blipFill>
        <p:spPr>
          <a:xfrm>
            <a:off x="4471086" y="3802393"/>
            <a:ext cx="6524368" cy="2307717"/>
          </a:xfrm>
          <a:prstGeom prst="rect">
            <a:avLst/>
          </a:prstGeom>
        </p:spPr>
      </p:pic>
      <p:pic>
        <p:nvPicPr>
          <p:cNvPr id="11" name="Image 10">
            <a:extLst>
              <a:ext uri="{FF2B5EF4-FFF2-40B4-BE49-F238E27FC236}">
                <a16:creationId xmlns:a16="http://schemas.microsoft.com/office/drawing/2014/main" id="{8FEE7DA1-FC69-6D49-A94B-14919013725B}"/>
              </a:ext>
            </a:extLst>
          </p:cNvPr>
          <p:cNvPicPr>
            <a:picLocks noChangeAspect="1"/>
          </p:cNvPicPr>
          <p:nvPr/>
        </p:nvPicPr>
        <p:blipFill>
          <a:blip r:embed="rId4"/>
          <a:stretch>
            <a:fillRect/>
          </a:stretch>
        </p:blipFill>
        <p:spPr>
          <a:xfrm>
            <a:off x="5400261" y="1825625"/>
            <a:ext cx="6629400" cy="1028700"/>
          </a:xfrm>
          <a:prstGeom prst="rect">
            <a:avLst/>
          </a:prstGeom>
        </p:spPr>
      </p:pic>
    </p:spTree>
    <p:extLst>
      <p:ext uri="{BB962C8B-B14F-4D97-AF65-F5344CB8AC3E}">
        <p14:creationId xmlns:p14="http://schemas.microsoft.com/office/powerpoint/2010/main" val="3402148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CB523-0C05-434E-8C4B-FD9CD8925ACE}"/>
              </a:ext>
            </a:extLst>
          </p:cNvPr>
          <p:cNvSpPr>
            <a:spLocks noGrp="1"/>
          </p:cNvSpPr>
          <p:nvPr>
            <p:ph type="title"/>
          </p:nvPr>
        </p:nvSpPr>
        <p:spPr>
          <a:xfrm>
            <a:off x="838200" y="338655"/>
            <a:ext cx="10515600" cy="1200329"/>
          </a:xfrm>
        </p:spPr>
        <p:txBody>
          <a:bodyPr>
            <a:normAutofit/>
          </a:bodyPr>
          <a:lstStyle/>
          <a:p>
            <a:r>
              <a:rPr lang="en-US" sz="2000" b="1" dirty="0">
                <a:latin typeface="Arial" panose="020B0604020202020204" pitchFamily="34" charset="0"/>
                <a:cs typeface="Arial" panose="020B0604020202020204" pitchFamily="34" charset="0"/>
              </a:rPr>
              <a:t>Analysis of coverage at TEs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Coverage at </a:t>
            </a:r>
            <a:r>
              <a:rPr lang="en-US" sz="2000" b="1" dirty="0">
                <a:solidFill>
                  <a:srgbClr val="FF0000"/>
                </a:solidFill>
                <a:latin typeface="Arial" panose="020B0604020202020204" pitchFamily="34" charset="0"/>
                <a:cs typeface="Arial" panose="020B0604020202020204" pitchFamily="34" charset="0"/>
              </a:rPr>
              <a:t>ERV1</a:t>
            </a:r>
          </a:p>
        </p:txBody>
      </p:sp>
      <p:sp>
        <p:nvSpPr>
          <p:cNvPr id="5" name="ZoneTexte 4">
            <a:extLst>
              <a:ext uri="{FF2B5EF4-FFF2-40B4-BE49-F238E27FC236}">
                <a16:creationId xmlns:a16="http://schemas.microsoft.com/office/drawing/2014/main" id="{E901EF40-7917-CD4D-BC84-1D79D92F0980}"/>
              </a:ext>
            </a:extLst>
          </p:cNvPr>
          <p:cNvSpPr txBox="1"/>
          <p:nvPr/>
        </p:nvSpPr>
        <p:spPr>
          <a:xfrm>
            <a:off x="398585" y="2625969"/>
            <a:ext cx="4935415" cy="923330"/>
          </a:xfrm>
          <a:prstGeom prst="rect">
            <a:avLst/>
          </a:prstGeom>
          <a:noFill/>
        </p:spPr>
        <p:txBody>
          <a:bodyPr wrap="square" rtlCol="0">
            <a:spAutoFit/>
          </a:bodyPr>
          <a:lstStyle/>
          <a:p>
            <a:r>
              <a:rPr lang="en-US" dirty="0"/>
              <a:t>Coverage does not change between WT and KO</a:t>
            </a:r>
          </a:p>
          <a:p>
            <a:endParaRPr lang="en-US" dirty="0"/>
          </a:p>
          <a:p>
            <a:r>
              <a:rPr lang="en-US" dirty="0"/>
              <a:t>Both are lowly covered with ATAC-seq reads.</a:t>
            </a:r>
          </a:p>
        </p:txBody>
      </p:sp>
      <p:pic>
        <p:nvPicPr>
          <p:cNvPr id="4" name="Image 3">
            <a:extLst>
              <a:ext uri="{FF2B5EF4-FFF2-40B4-BE49-F238E27FC236}">
                <a16:creationId xmlns:a16="http://schemas.microsoft.com/office/drawing/2014/main" id="{A265A81A-6B74-D742-8895-00F4C3BE82C1}"/>
              </a:ext>
            </a:extLst>
          </p:cNvPr>
          <p:cNvPicPr>
            <a:picLocks noChangeAspect="1"/>
          </p:cNvPicPr>
          <p:nvPr/>
        </p:nvPicPr>
        <p:blipFill>
          <a:blip r:embed="rId2"/>
          <a:stretch>
            <a:fillRect/>
          </a:stretch>
        </p:blipFill>
        <p:spPr>
          <a:xfrm>
            <a:off x="6523146" y="0"/>
            <a:ext cx="3225338" cy="6858000"/>
          </a:xfrm>
          <a:prstGeom prst="rect">
            <a:avLst/>
          </a:prstGeom>
        </p:spPr>
      </p:pic>
    </p:spTree>
    <p:extLst>
      <p:ext uri="{BB962C8B-B14F-4D97-AF65-F5344CB8AC3E}">
        <p14:creationId xmlns:p14="http://schemas.microsoft.com/office/powerpoint/2010/main" val="3378335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CB523-0C05-434E-8C4B-FD9CD8925ACE}"/>
              </a:ext>
            </a:extLst>
          </p:cNvPr>
          <p:cNvSpPr>
            <a:spLocks noGrp="1"/>
          </p:cNvSpPr>
          <p:nvPr>
            <p:ph type="title"/>
          </p:nvPr>
        </p:nvSpPr>
        <p:spPr>
          <a:xfrm>
            <a:off x="838200" y="338655"/>
            <a:ext cx="4234841" cy="1200329"/>
          </a:xfrm>
        </p:spPr>
        <p:txBody>
          <a:bodyPr>
            <a:normAutofit/>
          </a:bodyPr>
          <a:lstStyle/>
          <a:p>
            <a:r>
              <a:rPr lang="en-US" sz="2000" b="1" dirty="0">
                <a:latin typeface="Arial" panose="020B0604020202020204" pitchFamily="34" charset="0"/>
                <a:cs typeface="Arial" panose="020B0604020202020204" pitchFamily="34" charset="0"/>
              </a:rPr>
              <a:t>Analysis of coverage at TEs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Coverage at </a:t>
            </a:r>
            <a:r>
              <a:rPr lang="en-US" sz="2000" b="1" dirty="0">
                <a:solidFill>
                  <a:srgbClr val="FF0000"/>
                </a:solidFill>
                <a:latin typeface="Arial" panose="020B0604020202020204" pitchFamily="34" charset="0"/>
                <a:cs typeface="Arial" panose="020B0604020202020204" pitchFamily="34" charset="0"/>
              </a:rPr>
              <a:t>ERVK</a:t>
            </a:r>
          </a:p>
        </p:txBody>
      </p:sp>
      <p:sp>
        <p:nvSpPr>
          <p:cNvPr id="5" name="ZoneTexte 4">
            <a:extLst>
              <a:ext uri="{FF2B5EF4-FFF2-40B4-BE49-F238E27FC236}">
                <a16:creationId xmlns:a16="http://schemas.microsoft.com/office/drawing/2014/main" id="{E901EF40-7917-CD4D-BC84-1D79D92F0980}"/>
              </a:ext>
            </a:extLst>
          </p:cNvPr>
          <p:cNvSpPr txBox="1"/>
          <p:nvPr/>
        </p:nvSpPr>
        <p:spPr>
          <a:xfrm>
            <a:off x="398585" y="2625969"/>
            <a:ext cx="4935415" cy="923330"/>
          </a:xfrm>
          <a:prstGeom prst="rect">
            <a:avLst/>
          </a:prstGeom>
          <a:noFill/>
        </p:spPr>
        <p:txBody>
          <a:bodyPr wrap="square" rtlCol="0">
            <a:spAutoFit/>
          </a:bodyPr>
          <a:lstStyle/>
          <a:p>
            <a:r>
              <a:rPr lang="en-US" dirty="0"/>
              <a:t>Coverage does not change between WT and KO</a:t>
            </a:r>
          </a:p>
          <a:p>
            <a:endParaRPr lang="en-US" dirty="0"/>
          </a:p>
          <a:p>
            <a:r>
              <a:rPr lang="en-US" dirty="0"/>
              <a:t>Both are lowly covered with ATAC-seq reads.</a:t>
            </a:r>
          </a:p>
        </p:txBody>
      </p:sp>
      <p:pic>
        <p:nvPicPr>
          <p:cNvPr id="6" name="Image 5">
            <a:extLst>
              <a:ext uri="{FF2B5EF4-FFF2-40B4-BE49-F238E27FC236}">
                <a16:creationId xmlns:a16="http://schemas.microsoft.com/office/drawing/2014/main" id="{102385E2-83B3-3947-A4D5-BCE63B51BC74}"/>
              </a:ext>
            </a:extLst>
          </p:cNvPr>
          <p:cNvPicPr>
            <a:picLocks noChangeAspect="1"/>
          </p:cNvPicPr>
          <p:nvPr/>
        </p:nvPicPr>
        <p:blipFill>
          <a:blip r:embed="rId2"/>
          <a:stretch>
            <a:fillRect/>
          </a:stretch>
        </p:blipFill>
        <p:spPr>
          <a:xfrm>
            <a:off x="6745885" y="0"/>
            <a:ext cx="3225338" cy="6858000"/>
          </a:xfrm>
          <a:prstGeom prst="rect">
            <a:avLst/>
          </a:prstGeom>
        </p:spPr>
      </p:pic>
    </p:spTree>
    <p:extLst>
      <p:ext uri="{BB962C8B-B14F-4D97-AF65-F5344CB8AC3E}">
        <p14:creationId xmlns:p14="http://schemas.microsoft.com/office/powerpoint/2010/main" val="3429302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CB523-0C05-434E-8C4B-FD9CD8925ACE}"/>
              </a:ext>
            </a:extLst>
          </p:cNvPr>
          <p:cNvSpPr>
            <a:spLocks noGrp="1"/>
          </p:cNvSpPr>
          <p:nvPr>
            <p:ph type="title"/>
          </p:nvPr>
        </p:nvSpPr>
        <p:spPr>
          <a:xfrm>
            <a:off x="838200" y="338655"/>
            <a:ext cx="10515600" cy="1200329"/>
          </a:xfrm>
        </p:spPr>
        <p:txBody>
          <a:bodyPr>
            <a:normAutofit/>
          </a:bodyPr>
          <a:lstStyle/>
          <a:p>
            <a:r>
              <a:rPr lang="en-US" sz="2000" b="1" dirty="0">
                <a:latin typeface="Arial" panose="020B0604020202020204" pitchFamily="34" charset="0"/>
                <a:cs typeface="Arial" panose="020B0604020202020204" pitchFamily="34" charset="0"/>
              </a:rPr>
              <a:t>Analysis of coverage at TEs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Coverage at </a:t>
            </a:r>
            <a:r>
              <a:rPr lang="en-US" sz="2000" b="1" dirty="0">
                <a:solidFill>
                  <a:srgbClr val="FF0000"/>
                </a:solidFill>
                <a:latin typeface="Arial" panose="020B0604020202020204" pitchFamily="34" charset="0"/>
                <a:cs typeface="Arial" panose="020B0604020202020204" pitchFamily="34" charset="0"/>
              </a:rPr>
              <a:t>IAP</a:t>
            </a:r>
          </a:p>
        </p:txBody>
      </p:sp>
      <p:sp>
        <p:nvSpPr>
          <p:cNvPr id="5" name="ZoneTexte 4">
            <a:extLst>
              <a:ext uri="{FF2B5EF4-FFF2-40B4-BE49-F238E27FC236}">
                <a16:creationId xmlns:a16="http://schemas.microsoft.com/office/drawing/2014/main" id="{E901EF40-7917-CD4D-BC84-1D79D92F0980}"/>
              </a:ext>
            </a:extLst>
          </p:cNvPr>
          <p:cNvSpPr txBox="1"/>
          <p:nvPr/>
        </p:nvSpPr>
        <p:spPr>
          <a:xfrm>
            <a:off x="398585" y="2625969"/>
            <a:ext cx="4935415" cy="1200329"/>
          </a:xfrm>
          <a:prstGeom prst="rect">
            <a:avLst/>
          </a:prstGeom>
          <a:noFill/>
        </p:spPr>
        <p:txBody>
          <a:bodyPr wrap="square" rtlCol="0">
            <a:spAutoFit/>
          </a:bodyPr>
          <a:lstStyle/>
          <a:p>
            <a:r>
              <a:rPr lang="en-US" dirty="0"/>
              <a:t>Coverage does not change between WT and KO</a:t>
            </a:r>
          </a:p>
          <a:p>
            <a:endParaRPr lang="en-US" dirty="0"/>
          </a:p>
          <a:p>
            <a:r>
              <a:rPr lang="en-US" dirty="0"/>
              <a:t>Both are lowly covered with ATAC-seq reads.</a:t>
            </a:r>
          </a:p>
          <a:p>
            <a:endParaRPr lang="en-US" dirty="0"/>
          </a:p>
        </p:txBody>
      </p:sp>
      <p:pic>
        <p:nvPicPr>
          <p:cNvPr id="6" name="Image 5">
            <a:extLst>
              <a:ext uri="{FF2B5EF4-FFF2-40B4-BE49-F238E27FC236}">
                <a16:creationId xmlns:a16="http://schemas.microsoft.com/office/drawing/2014/main" id="{B543B1B7-DD2B-604B-8C9F-DA0E845E2A2A}"/>
              </a:ext>
            </a:extLst>
          </p:cNvPr>
          <p:cNvPicPr>
            <a:picLocks noChangeAspect="1"/>
          </p:cNvPicPr>
          <p:nvPr/>
        </p:nvPicPr>
        <p:blipFill>
          <a:blip r:embed="rId2"/>
          <a:stretch>
            <a:fillRect/>
          </a:stretch>
        </p:blipFill>
        <p:spPr>
          <a:xfrm>
            <a:off x="6588373" y="0"/>
            <a:ext cx="3225338" cy="6858000"/>
          </a:xfrm>
          <a:prstGeom prst="rect">
            <a:avLst/>
          </a:prstGeom>
        </p:spPr>
      </p:pic>
    </p:spTree>
    <p:extLst>
      <p:ext uri="{BB962C8B-B14F-4D97-AF65-F5344CB8AC3E}">
        <p14:creationId xmlns:p14="http://schemas.microsoft.com/office/powerpoint/2010/main" val="2515722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CB523-0C05-434E-8C4B-FD9CD8925ACE}"/>
              </a:ext>
            </a:extLst>
          </p:cNvPr>
          <p:cNvSpPr>
            <a:spLocks noGrp="1"/>
          </p:cNvSpPr>
          <p:nvPr>
            <p:ph type="title"/>
          </p:nvPr>
        </p:nvSpPr>
        <p:spPr>
          <a:xfrm>
            <a:off x="838200" y="338655"/>
            <a:ext cx="10515600" cy="1200329"/>
          </a:xfrm>
        </p:spPr>
        <p:txBody>
          <a:bodyPr>
            <a:normAutofit/>
          </a:bodyPr>
          <a:lstStyle/>
          <a:p>
            <a:r>
              <a:rPr lang="en-US" sz="2000" b="1" dirty="0">
                <a:latin typeface="Arial" panose="020B0604020202020204" pitchFamily="34" charset="0"/>
                <a:cs typeface="Arial" panose="020B0604020202020204" pitchFamily="34" charset="0"/>
              </a:rPr>
              <a:t>Analysis of coverage at TEs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Coverage at </a:t>
            </a:r>
            <a:r>
              <a:rPr lang="en-US" sz="2000" b="1" dirty="0">
                <a:solidFill>
                  <a:srgbClr val="FF0000"/>
                </a:solidFill>
                <a:latin typeface="Arial" panose="020B0604020202020204" pitchFamily="34" charset="0"/>
                <a:cs typeface="Arial" panose="020B0604020202020204" pitchFamily="34" charset="0"/>
              </a:rPr>
              <a:t>ERVL</a:t>
            </a:r>
          </a:p>
        </p:txBody>
      </p:sp>
      <p:sp>
        <p:nvSpPr>
          <p:cNvPr id="5" name="ZoneTexte 4">
            <a:extLst>
              <a:ext uri="{FF2B5EF4-FFF2-40B4-BE49-F238E27FC236}">
                <a16:creationId xmlns:a16="http://schemas.microsoft.com/office/drawing/2014/main" id="{E901EF40-7917-CD4D-BC84-1D79D92F0980}"/>
              </a:ext>
            </a:extLst>
          </p:cNvPr>
          <p:cNvSpPr txBox="1"/>
          <p:nvPr/>
        </p:nvSpPr>
        <p:spPr>
          <a:xfrm>
            <a:off x="398585" y="2625969"/>
            <a:ext cx="4935415" cy="1754326"/>
          </a:xfrm>
          <a:prstGeom prst="rect">
            <a:avLst/>
          </a:prstGeom>
          <a:noFill/>
        </p:spPr>
        <p:txBody>
          <a:bodyPr wrap="square" rtlCol="0">
            <a:spAutoFit/>
          </a:bodyPr>
          <a:lstStyle/>
          <a:p>
            <a:r>
              <a:rPr lang="en-US" dirty="0"/>
              <a:t>Coverage does not change between WT and KO</a:t>
            </a:r>
          </a:p>
          <a:p>
            <a:endParaRPr lang="en-US" dirty="0"/>
          </a:p>
          <a:p>
            <a:r>
              <a:rPr lang="en-US" dirty="0"/>
              <a:t>Both are lowly covered with ATAC-seq reads.</a:t>
            </a:r>
          </a:p>
          <a:p>
            <a:endParaRPr lang="en-US" dirty="0"/>
          </a:p>
          <a:p>
            <a:r>
              <a:rPr lang="en-US" dirty="0"/>
              <a:t>ERVL show a slight coverage of accessibility in the center of the element</a:t>
            </a:r>
          </a:p>
        </p:txBody>
      </p:sp>
      <p:pic>
        <p:nvPicPr>
          <p:cNvPr id="4" name="Image 3">
            <a:extLst>
              <a:ext uri="{FF2B5EF4-FFF2-40B4-BE49-F238E27FC236}">
                <a16:creationId xmlns:a16="http://schemas.microsoft.com/office/drawing/2014/main" id="{5A12C742-48AC-E349-995F-98922443991B}"/>
              </a:ext>
            </a:extLst>
          </p:cNvPr>
          <p:cNvPicPr>
            <a:picLocks noChangeAspect="1"/>
          </p:cNvPicPr>
          <p:nvPr/>
        </p:nvPicPr>
        <p:blipFill>
          <a:blip r:embed="rId2"/>
          <a:stretch>
            <a:fillRect/>
          </a:stretch>
        </p:blipFill>
        <p:spPr>
          <a:xfrm>
            <a:off x="6370746" y="0"/>
            <a:ext cx="3225338" cy="6858000"/>
          </a:xfrm>
          <a:prstGeom prst="rect">
            <a:avLst/>
          </a:prstGeom>
        </p:spPr>
      </p:pic>
    </p:spTree>
    <p:extLst>
      <p:ext uri="{BB962C8B-B14F-4D97-AF65-F5344CB8AC3E}">
        <p14:creationId xmlns:p14="http://schemas.microsoft.com/office/powerpoint/2010/main" val="86665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E1D0FD-E824-9743-9922-6311DF5BEEE7}"/>
              </a:ext>
            </a:extLst>
          </p:cNvPr>
          <p:cNvSpPr>
            <a:spLocks noGrp="1"/>
          </p:cNvSpPr>
          <p:nvPr>
            <p:ph type="ctrTitle"/>
          </p:nvPr>
        </p:nvSpPr>
        <p:spPr/>
        <p:txBody>
          <a:bodyPr/>
          <a:lstStyle/>
          <a:p>
            <a:endParaRPr lang="fr-NL"/>
          </a:p>
        </p:txBody>
      </p:sp>
      <p:sp>
        <p:nvSpPr>
          <p:cNvPr id="3" name="Sous-titre 2">
            <a:extLst>
              <a:ext uri="{FF2B5EF4-FFF2-40B4-BE49-F238E27FC236}">
                <a16:creationId xmlns:a16="http://schemas.microsoft.com/office/drawing/2014/main" id="{35C1D979-3EAA-CF49-A143-2E0B26811CAB}"/>
              </a:ext>
            </a:extLst>
          </p:cNvPr>
          <p:cNvSpPr>
            <a:spLocks noGrp="1"/>
          </p:cNvSpPr>
          <p:nvPr>
            <p:ph type="subTitle" idx="1"/>
          </p:nvPr>
        </p:nvSpPr>
        <p:spPr/>
        <p:txBody>
          <a:bodyPr/>
          <a:lstStyle/>
          <a:p>
            <a:r>
              <a:rPr lang="fr-NL" dirty="0"/>
              <a:t>Does Morc3 affect chromatin accessibility in thymus development?</a:t>
            </a:r>
          </a:p>
        </p:txBody>
      </p:sp>
    </p:spTree>
    <p:extLst>
      <p:ext uri="{BB962C8B-B14F-4D97-AF65-F5344CB8AC3E}">
        <p14:creationId xmlns:p14="http://schemas.microsoft.com/office/powerpoint/2010/main" val="1271296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F0A2C-EC4E-C045-9B57-7A77F8A5A65B}"/>
              </a:ext>
            </a:extLst>
          </p:cNvPr>
          <p:cNvSpPr>
            <a:spLocks noGrp="1"/>
          </p:cNvSpPr>
          <p:nvPr>
            <p:ph type="title"/>
          </p:nvPr>
        </p:nvSpPr>
        <p:spPr/>
        <p:txBody>
          <a:bodyPr/>
          <a:lstStyle/>
          <a:p>
            <a:r>
              <a:rPr lang="fr-NL" dirty="0"/>
              <a:t>Results DN1 ATAC-seq July 2021</a:t>
            </a:r>
          </a:p>
        </p:txBody>
      </p:sp>
      <p:sp>
        <p:nvSpPr>
          <p:cNvPr id="3" name="Espace réservé du contenu 2">
            <a:extLst>
              <a:ext uri="{FF2B5EF4-FFF2-40B4-BE49-F238E27FC236}">
                <a16:creationId xmlns:a16="http://schemas.microsoft.com/office/drawing/2014/main" id="{83023DE6-CED0-674D-82C7-9BAADDC8BE16}"/>
              </a:ext>
            </a:extLst>
          </p:cNvPr>
          <p:cNvSpPr>
            <a:spLocks noGrp="1"/>
          </p:cNvSpPr>
          <p:nvPr>
            <p:ph idx="1"/>
          </p:nvPr>
        </p:nvSpPr>
        <p:spPr>
          <a:xfrm>
            <a:off x="838200" y="1825625"/>
            <a:ext cx="7043530" cy="4351338"/>
          </a:xfrm>
        </p:spPr>
        <p:txBody>
          <a:bodyPr/>
          <a:lstStyle/>
          <a:p>
            <a:r>
              <a:rPr lang="fr-NL" dirty="0"/>
              <a:t>Sequenced 2xWT and 1x mutant</a:t>
            </a:r>
          </a:p>
          <a:p>
            <a:r>
              <a:rPr lang="en-US" dirty="0"/>
              <a:t>Despite low coverage, we can identify accessible chromatin in OP-9 ATAC-seq</a:t>
            </a:r>
          </a:p>
          <a:p>
            <a:r>
              <a:rPr lang="en-US" dirty="0"/>
              <a:t>Most peaks identified are in promoter region</a:t>
            </a:r>
          </a:p>
          <a:p>
            <a:endParaRPr lang="fr-NL" dirty="0"/>
          </a:p>
          <a:p>
            <a:endParaRPr lang="fr-NL" dirty="0"/>
          </a:p>
        </p:txBody>
      </p:sp>
      <p:pic>
        <p:nvPicPr>
          <p:cNvPr id="4" name="Image 3">
            <a:extLst>
              <a:ext uri="{FF2B5EF4-FFF2-40B4-BE49-F238E27FC236}">
                <a16:creationId xmlns:a16="http://schemas.microsoft.com/office/drawing/2014/main" id="{D2E23422-075C-1141-92A3-41EC1465F7FF}"/>
              </a:ext>
            </a:extLst>
          </p:cNvPr>
          <p:cNvPicPr>
            <a:picLocks noChangeAspect="1"/>
          </p:cNvPicPr>
          <p:nvPr/>
        </p:nvPicPr>
        <p:blipFill>
          <a:blip r:embed="rId2"/>
          <a:stretch>
            <a:fillRect/>
          </a:stretch>
        </p:blipFill>
        <p:spPr>
          <a:xfrm>
            <a:off x="9171644" y="500800"/>
            <a:ext cx="1689371" cy="838238"/>
          </a:xfrm>
          <a:prstGeom prst="rect">
            <a:avLst/>
          </a:prstGeom>
        </p:spPr>
      </p:pic>
      <p:pic>
        <p:nvPicPr>
          <p:cNvPr id="5" name="Image 4">
            <a:extLst>
              <a:ext uri="{FF2B5EF4-FFF2-40B4-BE49-F238E27FC236}">
                <a16:creationId xmlns:a16="http://schemas.microsoft.com/office/drawing/2014/main" id="{0BDD1B04-5AEC-1D4C-8282-DA31224BADA7}"/>
              </a:ext>
            </a:extLst>
          </p:cNvPr>
          <p:cNvPicPr>
            <a:picLocks noChangeAspect="1"/>
          </p:cNvPicPr>
          <p:nvPr/>
        </p:nvPicPr>
        <p:blipFill>
          <a:blip r:embed="rId3"/>
          <a:stretch>
            <a:fillRect/>
          </a:stretch>
        </p:blipFill>
        <p:spPr>
          <a:xfrm>
            <a:off x="7840661" y="1539024"/>
            <a:ext cx="4351339" cy="4351339"/>
          </a:xfrm>
          <a:prstGeom prst="rect">
            <a:avLst/>
          </a:prstGeom>
        </p:spPr>
      </p:pic>
    </p:spTree>
    <p:extLst>
      <p:ext uri="{BB962C8B-B14F-4D97-AF65-F5344CB8AC3E}">
        <p14:creationId xmlns:p14="http://schemas.microsoft.com/office/powerpoint/2010/main" val="385281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F0A2C-EC4E-C045-9B57-7A77F8A5A65B}"/>
              </a:ext>
            </a:extLst>
          </p:cNvPr>
          <p:cNvSpPr>
            <a:spLocks noGrp="1"/>
          </p:cNvSpPr>
          <p:nvPr>
            <p:ph type="title"/>
          </p:nvPr>
        </p:nvSpPr>
        <p:spPr/>
        <p:txBody>
          <a:bodyPr/>
          <a:lstStyle/>
          <a:p>
            <a:r>
              <a:rPr lang="fr-NL" dirty="0"/>
              <a:t>Results DN1 ATAC-seq July 2021</a:t>
            </a:r>
          </a:p>
        </p:txBody>
      </p:sp>
      <p:sp>
        <p:nvSpPr>
          <p:cNvPr id="3" name="Espace réservé du contenu 2">
            <a:extLst>
              <a:ext uri="{FF2B5EF4-FFF2-40B4-BE49-F238E27FC236}">
                <a16:creationId xmlns:a16="http://schemas.microsoft.com/office/drawing/2014/main" id="{83023DE6-CED0-674D-82C7-9BAADDC8BE16}"/>
              </a:ext>
            </a:extLst>
          </p:cNvPr>
          <p:cNvSpPr>
            <a:spLocks noGrp="1"/>
          </p:cNvSpPr>
          <p:nvPr>
            <p:ph idx="1"/>
          </p:nvPr>
        </p:nvSpPr>
        <p:spPr>
          <a:xfrm>
            <a:off x="838200" y="1825625"/>
            <a:ext cx="7043530" cy="4351338"/>
          </a:xfrm>
        </p:spPr>
        <p:txBody>
          <a:bodyPr/>
          <a:lstStyle/>
          <a:p>
            <a:r>
              <a:rPr lang="en-US" dirty="0"/>
              <a:t>Identification of Differentially accessible loci (DALs):</a:t>
            </a:r>
          </a:p>
          <a:p>
            <a:pPr lvl="1"/>
            <a:r>
              <a:rPr lang="en-US" dirty="0"/>
              <a:t>2046 are less accessible in the mutant than in WT</a:t>
            </a:r>
          </a:p>
          <a:p>
            <a:pPr lvl="1"/>
            <a:r>
              <a:rPr lang="en-US" dirty="0"/>
              <a:t>269 are more accessible in the mutant than in WT</a:t>
            </a:r>
          </a:p>
          <a:p>
            <a:r>
              <a:rPr lang="en-US" dirty="0"/>
              <a:t>The motif analysis shows that potential binding sites for important TF regulators of T-cell commitment are impacted</a:t>
            </a:r>
          </a:p>
          <a:p>
            <a:r>
              <a:rPr lang="en-US" dirty="0" err="1"/>
              <a:t>E.g</a:t>
            </a:r>
            <a:r>
              <a:rPr lang="en-US" dirty="0"/>
              <a:t> Specific Tcf7 potential binding sites are less accessible in Morc3 mutant than in WT at DN1 (Similar for Runx1)</a:t>
            </a:r>
          </a:p>
          <a:p>
            <a:endParaRPr lang="fr-NL" dirty="0"/>
          </a:p>
          <a:p>
            <a:endParaRPr lang="fr-NL" dirty="0"/>
          </a:p>
        </p:txBody>
      </p:sp>
      <p:pic>
        <p:nvPicPr>
          <p:cNvPr id="6" name="Image 5">
            <a:extLst>
              <a:ext uri="{FF2B5EF4-FFF2-40B4-BE49-F238E27FC236}">
                <a16:creationId xmlns:a16="http://schemas.microsoft.com/office/drawing/2014/main" id="{43FF142B-AF87-184F-B31F-CDDCCDD65425}"/>
              </a:ext>
            </a:extLst>
          </p:cNvPr>
          <p:cNvPicPr>
            <a:picLocks noChangeAspect="1"/>
          </p:cNvPicPr>
          <p:nvPr/>
        </p:nvPicPr>
        <p:blipFill>
          <a:blip r:embed="rId2"/>
          <a:stretch>
            <a:fillRect/>
          </a:stretch>
        </p:blipFill>
        <p:spPr>
          <a:xfrm>
            <a:off x="9107709" y="2447416"/>
            <a:ext cx="3056187" cy="4188296"/>
          </a:xfrm>
          <a:prstGeom prst="rect">
            <a:avLst/>
          </a:prstGeom>
        </p:spPr>
      </p:pic>
      <p:pic>
        <p:nvPicPr>
          <p:cNvPr id="7" name="Image 6">
            <a:extLst>
              <a:ext uri="{FF2B5EF4-FFF2-40B4-BE49-F238E27FC236}">
                <a16:creationId xmlns:a16="http://schemas.microsoft.com/office/drawing/2014/main" id="{960A8C50-4A07-024C-8230-862A3EF44E77}"/>
              </a:ext>
            </a:extLst>
          </p:cNvPr>
          <p:cNvPicPr>
            <a:picLocks noChangeAspect="1"/>
          </p:cNvPicPr>
          <p:nvPr/>
        </p:nvPicPr>
        <p:blipFill>
          <a:blip r:embed="rId3"/>
          <a:stretch>
            <a:fillRect/>
          </a:stretch>
        </p:blipFill>
        <p:spPr>
          <a:xfrm>
            <a:off x="4772393" y="5541026"/>
            <a:ext cx="4008329" cy="1271874"/>
          </a:xfrm>
          <a:prstGeom prst="rect">
            <a:avLst/>
          </a:prstGeom>
        </p:spPr>
      </p:pic>
      <p:sp>
        <p:nvSpPr>
          <p:cNvPr id="8" name="ZoneTexte 7">
            <a:extLst>
              <a:ext uri="{FF2B5EF4-FFF2-40B4-BE49-F238E27FC236}">
                <a16:creationId xmlns:a16="http://schemas.microsoft.com/office/drawing/2014/main" id="{A303BE7D-8FE3-8A4F-A526-373EAAE6032A}"/>
              </a:ext>
            </a:extLst>
          </p:cNvPr>
          <p:cNvSpPr txBox="1"/>
          <p:nvPr/>
        </p:nvSpPr>
        <p:spPr>
          <a:xfrm>
            <a:off x="8279698" y="54736"/>
            <a:ext cx="4221278" cy="2862322"/>
          </a:xfrm>
          <a:prstGeom prst="rect">
            <a:avLst/>
          </a:prstGeom>
          <a:noFill/>
        </p:spPr>
        <p:txBody>
          <a:bodyPr wrap="square" rtlCol="0">
            <a:spAutoFit/>
          </a:bodyPr>
          <a:lstStyle/>
          <a:p>
            <a:r>
              <a:rPr lang="en-US" dirty="0"/>
              <a:t>Tcf7 motif: </a:t>
            </a:r>
            <a:r>
              <a:rPr lang="fr-FR" dirty="0"/>
              <a:t>CCACATCAAAGG</a:t>
            </a:r>
          </a:p>
          <a:p>
            <a:endParaRPr lang="fr-FR" dirty="0"/>
          </a:p>
          <a:p>
            <a:endParaRPr lang="en-US" dirty="0"/>
          </a:p>
          <a:p>
            <a:r>
              <a:rPr lang="en-US" dirty="0"/>
              <a:t>Occurrence genome-wide : </a:t>
            </a:r>
            <a:r>
              <a:rPr lang="fr-FR" dirty="0"/>
              <a:t>70110</a:t>
            </a:r>
          </a:p>
          <a:p>
            <a:endParaRPr lang="fr-FR" dirty="0"/>
          </a:p>
          <a:p>
            <a:endParaRPr lang="en-US" dirty="0"/>
          </a:p>
          <a:p>
            <a:r>
              <a:rPr lang="en-US" dirty="0"/>
              <a:t>Overlap with Less accessible peaks: </a:t>
            </a:r>
            <a:r>
              <a:rPr lang="fr-FR" dirty="0"/>
              <a:t>197 (10%)</a:t>
            </a:r>
          </a:p>
          <a:p>
            <a:endParaRPr lang="fr-FR" dirty="0"/>
          </a:p>
          <a:p>
            <a:endParaRPr lang="en-US" dirty="0"/>
          </a:p>
        </p:txBody>
      </p:sp>
    </p:spTree>
    <p:extLst>
      <p:ext uri="{BB962C8B-B14F-4D97-AF65-F5344CB8AC3E}">
        <p14:creationId xmlns:p14="http://schemas.microsoft.com/office/powerpoint/2010/main" val="3426353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89220D-A432-7740-825B-7832981D4FBD}"/>
              </a:ext>
            </a:extLst>
          </p:cNvPr>
          <p:cNvSpPr>
            <a:spLocks noGrp="1"/>
          </p:cNvSpPr>
          <p:nvPr>
            <p:ph type="title"/>
          </p:nvPr>
        </p:nvSpPr>
        <p:spPr/>
        <p:txBody>
          <a:bodyPr/>
          <a:lstStyle/>
          <a:p>
            <a:r>
              <a:rPr lang="fr-NL" dirty="0"/>
              <a:t>Overview DN1 ATAC 2nd experiment</a:t>
            </a:r>
          </a:p>
        </p:txBody>
      </p:sp>
      <p:pic>
        <p:nvPicPr>
          <p:cNvPr id="4" name="Image 3">
            <a:extLst>
              <a:ext uri="{FF2B5EF4-FFF2-40B4-BE49-F238E27FC236}">
                <a16:creationId xmlns:a16="http://schemas.microsoft.com/office/drawing/2014/main" id="{3DE94702-A166-074A-B944-B2ADC316D4AC}"/>
              </a:ext>
            </a:extLst>
          </p:cNvPr>
          <p:cNvPicPr>
            <a:picLocks noChangeAspect="1"/>
          </p:cNvPicPr>
          <p:nvPr/>
        </p:nvPicPr>
        <p:blipFill>
          <a:blip r:embed="rId2"/>
          <a:stretch>
            <a:fillRect/>
          </a:stretch>
        </p:blipFill>
        <p:spPr>
          <a:xfrm>
            <a:off x="403442" y="1690688"/>
            <a:ext cx="5596525" cy="4533011"/>
          </a:xfrm>
          <a:prstGeom prst="rect">
            <a:avLst/>
          </a:prstGeom>
        </p:spPr>
      </p:pic>
      <p:pic>
        <p:nvPicPr>
          <p:cNvPr id="5" name="Image 4">
            <a:extLst>
              <a:ext uri="{FF2B5EF4-FFF2-40B4-BE49-F238E27FC236}">
                <a16:creationId xmlns:a16="http://schemas.microsoft.com/office/drawing/2014/main" id="{8EBA583B-5C1D-7F41-8ECD-B95A9E5F4F87}"/>
              </a:ext>
            </a:extLst>
          </p:cNvPr>
          <p:cNvPicPr>
            <a:picLocks noChangeAspect="1"/>
          </p:cNvPicPr>
          <p:nvPr/>
        </p:nvPicPr>
        <p:blipFill>
          <a:blip r:embed="rId3"/>
          <a:stretch>
            <a:fillRect/>
          </a:stretch>
        </p:blipFill>
        <p:spPr>
          <a:xfrm>
            <a:off x="6502577" y="2001867"/>
            <a:ext cx="5196733" cy="1427133"/>
          </a:xfrm>
          <a:prstGeom prst="rect">
            <a:avLst/>
          </a:prstGeom>
        </p:spPr>
      </p:pic>
      <p:sp>
        <p:nvSpPr>
          <p:cNvPr id="6" name="ZoneTexte 5">
            <a:extLst>
              <a:ext uri="{FF2B5EF4-FFF2-40B4-BE49-F238E27FC236}">
                <a16:creationId xmlns:a16="http://schemas.microsoft.com/office/drawing/2014/main" id="{B97E9587-88F1-6744-B7F3-A711A89888F2}"/>
              </a:ext>
            </a:extLst>
          </p:cNvPr>
          <p:cNvSpPr txBox="1"/>
          <p:nvPr/>
        </p:nvSpPr>
        <p:spPr>
          <a:xfrm>
            <a:off x="6651321" y="4822521"/>
            <a:ext cx="3845490" cy="1200329"/>
          </a:xfrm>
          <a:prstGeom prst="rect">
            <a:avLst/>
          </a:prstGeom>
          <a:noFill/>
        </p:spPr>
        <p:txBody>
          <a:bodyPr wrap="square" rtlCol="0">
            <a:spAutoFit/>
          </a:bodyPr>
          <a:lstStyle/>
          <a:p>
            <a:r>
              <a:rPr lang="fr-NL" dirty="0"/>
              <a:t>150bp</a:t>
            </a:r>
          </a:p>
          <a:p>
            <a:r>
              <a:rPr lang="fr-NL" dirty="0"/>
              <a:t>PE sequencing</a:t>
            </a:r>
          </a:p>
          <a:p>
            <a:r>
              <a:rPr lang="fr-NL" dirty="0"/>
              <a:t>Macrogen</a:t>
            </a:r>
          </a:p>
          <a:p>
            <a:endParaRPr lang="fr-NL" dirty="0"/>
          </a:p>
        </p:txBody>
      </p:sp>
    </p:spTree>
    <p:extLst>
      <p:ext uri="{BB962C8B-B14F-4D97-AF65-F5344CB8AC3E}">
        <p14:creationId xmlns:p14="http://schemas.microsoft.com/office/powerpoint/2010/main" val="604105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DB5AEC8-534E-4246-9043-4166E0841A48}"/>
              </a:ext>
            </a:extLst>
          </p:cNvPr>
          <p:cNvPicPr>
            <a:picLocks noChangeAspect="1"/>
          </p:cNvPicPr>
          <p:nvPr/>
        </p:nvPicPr>
        <p:blipFill>
          <a:blip r:embed="rId2"/>
          <a:stretch>
            <a:fillRect/>
          </a:stretch>
        </p:blipFill>
        <p:spPr>
          <a:xfrm>
            <a:off x="0" y="425884"/>
            <a:ext cx="8931058" cy="3242978"/>
          </a:xfrm>
          <a:prstGeom prst="rect">
            <a:avLst/>
          </a:prstGeom>
        </p:spPr>
      </p:pic>
      <p:pic>
        <p:nvPicPr>
          <p:cNvPr id="5" name="Image 4">
            <a:extLst>
              <a:ext uri="{FF2B5EF4-FFF2-40B4-BE49-F238E27FC236}">
                <a16:creationId xmlns:a16="http://schemas.microsoft.com/office/drawing/2014/main" id="{EE792858-A106-144E-934A-0491567CCFE9}"/>
              </a:ext>
            </a:extLst>
          </p:cNvPr>
          <p:cNvPicPr>
            <a:picLocks noChangeAspect="1"/>
          </p:cNvPicPr>
          <p:nvPr/>
        </p:nvPicPr>
        <p:blipFill>
          <a:blip r:embed="rId3"/>
          <a:stretch>
            <a:fillRect/>
          </a:stretch>
        </p:blipFill>
        <p:spPr>
          <a:xfrm>
            <a:off x="3106455" y="4005907"/>
            <a:ext cx="8505173" cy="2650752"/>
          </a:xfrm>
          <a:prstGeom prst="rect">
            <a:avLst/>
          </a:prstGeom>
        </p:spPr>
      </p:pic>
    </p:spTree>
    <p:extLst>
      <p:ext uri="{BB962C8B-B14F-4D97-AF65-F5344CB8AC3E}">
        <p14:creationId xmlns:p14="http://schemas.microsoft.com/office/powerpoint/2010/main" val="3068859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1D554D9-DF85-2441-BAA3-7511202D161A}"/>
              </a:ext>
            </a:extLst>
          </p:cNvPr>
          <p:cNvPicPr>
            <a:picLocks noChangeAspect="1"/>
          </p:cNvPicPr>
          <p:nvPr/>
        </p:nvPicPr>
        <p:blipFill>
          <a:blip r:embed="rId2"/>
          <a:stretch>
            <a:fillRect/>
          </a:stretch>
        </p:blipFill>
        <p:spPr>
          <a:xfrm>
            <a:off x="2727619" y="315535"/>
            <a:ext cx="9303960" cy="6542465"/>
          </a:xfrm>
          <a:prstGeom prst="rect">
            <a:avLst/>
          </a:prstGeom>
        </p:spPr>
      </p:pic>
      <p:sp>
        <p:nvSpPr>
          <p:cNvPr id="4" name="ZoneTexte 3">
            <a:extLst>
              <a:ext uri="{FF2B5EF4-FFF2-40B4-BE49-F238E27FC236}">
                <a16:creationId xmlns:a16="http://schemas.microsoft.com/office/drawing/2014/main" id="{5E5D87F8-75EE-0E47-A8D1-C02E8445E3D1}"/>
              </a:ext>
            </a:extLst>
          </p:cNvPr>
          <p:cNvSpPr txBox="1"/>
          <p:nvPr/>
        </p:nvSpPr>
        <p:spPr>
          <a:xfrm>
            <a:off x="160421" y="208547"/>
            <a:ext cx="1748590" cy="369332"/>
          </a:xfrm>
          <a:prstGeom prst="rect">
            <a:avLst/>
          </a:prstGeom>
          <a:noFill/>
        </p:spPr>
        <p:txBody>
          <a:bodyPr wrap="square" rtlCol="0">
            <a:spAutoFit/>
          </a:bodyPr>
          <a:lstStyle/>
          <a:p>
            <a:r>
              <a:rPr lang="fr-NL" i="1" dirty="0"/>
              <a:t>Bcl11b</a:t>
            </a:r>
          </a:p>
        </p:txBody>
      </p:sp>
      <p:cxnSp>
        <p:nvCxnSpPr>
          <p:cNvPr id="6" name="Connecteur droit avec flèche 5">
            <a:extLst>
              <a:ext uri="{FF2B5EF4-FFF2-40B4-BE49-F238E27FC236}">
                <a16:creationId xmlns:a16="http://schemas.microsoft.com/office/drawing/2014/main" id="{EC289AAC-363C-AC41-A856-2160F6B97704}"/>
              </a:ext>
            </a:extLst>
          </p:cNvPr>
          <p:cNvCxnSpPr/>
          <p:nvPr/>
        </p:nvCxnSpPr>
        <p:spPr>
          <a:xfrm>
            <a:off x="1507958" y="3288632"/>
            <a:ext cx="8341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078E0904-1113-ED4C-BC44-2792C58AFA54}"/>
              </a:ext>
            </a:extLst>
          </p:cNvPr>
          <p:cNvCxnSpPr/>
          <p:nvPr/>
        </p:nvCxnSpPr>
        <p:spPr>
          <a:xfrm>
            <a:off x="1507958" y="4482432"/>
            <a:ext cx="8341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B503EEAB-ABDA-8F4C-864C-ECCA561CE95C}"/>
              </a:ext>
            </a:extLst>
          </p:cNvPr>
          <p:cNvCxnSpPr/>
          <p:nvPr/>
        </p:nvCxnSpPr>
        <p:spPr>
          <a:xfrm>
            <a:off x="1491916" y="5269832"/>
            <a:ext cx="8341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B38A8BEC-AAFD-E449-8F0A-A52482136BAD}"/>
              </a:ext>
            </a:extLst>
          </p:cNvPr>
          <p:cNvCxnSpPr/>
          <p:nvPr/>
        </p:nvCxnSpPr>
        <p:spPr>
          <a:xfrm>
            <a:off x="1491916" y="5930232"/>
            <a:ext cx="8341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673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able&#10;&#10;Description générée automatiquement">
            <a:extLst>
              <a:ext uri="{FF2B5EF4-FFF2-40B4-BE49-F238E27FC236}">
                <a16:creationId xmlns:a16="http://schemas.microsoft.com/office/drawing/2014/main" id="{E3B7437C-582C-3945-9F46-403D2B02985B}"/>
              </a:ext>
            </a:extLst>
          </p:cNvPr>
          <p:cNvPicPr>
            <a:picLocks noChangeAspect="1"/>
          </p:cNvPicPr>
          <p:nvPr/>
        </p:nvPicPr>
        <p:blipFill>
          <a:blip r:embed="rId2"/>
          <a:stretch>
            <a:fillRect/>
          </a:stretch>
        </p:blipFill>
        <p:spPr>
          <a:xfrm>
            <a:off x="1400432" y="293912"/>
            <a:ext cx="9391135" cy="2297932"/>
          </a:xfrm>
          <a:prstGeom prst="rect">
            <a:avLst/>
          </a:prstGeom>
        </p:spPr>
      </p:pic>
      <p:pic>
        <p:nvPicPr>
          <p:cNvPr id="5" name="Image 4">
            <a:extLst>
              <a:ext uri="{FF2B5EF4-FFF2-40B4-BE49-F238E27FC236}">
                <a16:creationId xmlns:a16="http://schemas.microsoft.com/office/drawing/2014/main" id="{8CCDC8B2-8450-614F-A0D1-DB4BB6E22C24}"/>
              </a:ext>
            </a:extLst>
          </p:cNvPr>
          <p:cNvPicPr>
            <a:picLocks noChangeAspect="1"/>
          </p:cNvPicPr>
          <p:nvPr/>
        </p:nvPicPr>
        <p:blipFill>
          <a:blip r:embed="rId3"/>
          <a:stretch>
            <a:fillRect/>
          </a:stretch>
        </p:blipFill>
        <p:spPr>
          <a:xfrm>
            <a:off x="3569202" y="2831752"/>
            <a:ext cx="5053595" cy="4026248"/>
          </a:xfrm>
          <a:prstGeom prst="rect">
            <a:avLst/>
          </a:prstGeom>
        </p:spPr>
      </p:pic>
    </p:spTree>
    <p:extLst>
      <p:ext uri="{BB962C8B-B14F-4D97-AF65-F5344CB8AC3E}">
        <p14:creationId xmlns:p14="http://schemas.microsoft.com/office/powerpoint/2010/main" val="3409240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E5D87F8-75EE-0E47-A8D1-C02E8445E3D1}"/>
              </a:ext>
            </a:extLst>
          </p:cNvPr>
          <p:cNvSpPr txBox="1"/>
          <p:nvPr/>
        </p:nvSpPr>
        <p:spPr>
          <a:xfrm>
            <a:off x="160421" y="208547"/>
            <a:ext cx="1748590" cy="369332"/>
          </a:xfrm>
          <a:prstGeom prst="rect">
            <a:avLst/>
          </a:prstGeom>
          <a:noFill/>
        </p:spPr>
        <p:txBody>
          <a:bodyPr wrap="square" rtlCol="0">
            <a:spAutoFit/>
          </a:bodyPr>
          <a:lstStyle/>
          <a:p>
            <a:r>
              <a:rPr lang="fr-NL" i="1" dirty="0"/>
              <a:t>Cd8b1</a:t>
            </a:r>
          </a:p>
        </p:txBody>
      </p:sp>
      <p:cxnSp>
        <p:nvCxnSpPr>
          <p:cNvPr id="6" name="Connecteur droit avec flèche 5">
            <a:extLst>
              <a:ext uri="{FF2B5EF4-FFF2-40B4-BE49-F238E27FC236}">
                <a16:creationId xmlns:a16="http://schemas.microsoft.com/office/drawing/2014/main" id="{EC289AAC-363C-AC41-A856-2160F6B97704}"/>
              </a:ext>
            </a:extLst>
          </p:cNvPr>
          <p:cNvCxnSpPr/>
          <p:nvPr/>
        </p:nvCxnSpPr>
        <p:spPr>
          <a:xfrm>
            <a:off x="1507958" y="2742532"/>
            <a:ext cx="8341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078E0904-1113-ED4C-BC44-2792C58AFA54}"/>
              </a:ext>
            </a:extLst>
          </p:cNvPr>
          <p:cNvCxnSpPr/>
          <p:nvPr/>
        </p:nvCxnSpPr>
        <p:spPr>
          <a:xfrm>
            <a:off x="1491916" y="3872832"/>
            <a:ext cx="8341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B503EEAB-ABDA-8F4C-864C-ECCA561CE95C}"/>
              </a:ext>
            </a:extLst>
          </p:cNvPr>
          <p:cNvCxnSpPr/>
          <p:nvPr/>
        </p:nvCxnSpPr>
        <p:spPr>
          <a:xfrm>
            <a:off x="1491916" y="4495132"/>
            <a:ext cx="8341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B38A8BEC-AAFD-E449-8F0A-A52482136BAD}"/>
              </a:ext>
            </a:extLst>
          </p:cNvPr>
          <p:cNvCxnSpPr/>
          <p:nvPr/>
        </p:nvCxnSpPr>
        <p:spPr>
          <a:xfrm>
            <a:off x="1491916" y="5155532"/>
            <a:ext cx="8341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BCC6B823-F41E-9E49-A3D1-3831DB92AE4C}"/>
              </a:ext>
            </a:extLst>
          </p:cNvPr>
          <p:cNvPicPr>
            <a:picLocks noChangeAspect="1"/>
          </p:cNvPicPr>
          <p:nvPr/>
        </p:nvPicPr>
        <p:blipFill>
          <a:blip r:embed="rId2"/>
          <a:stretch>
            <a:fillRect/>
          </a:stretch>
        </p:blipFill>
        <p:spPr>
          <a:xfrm>
            <a:off x="3032010" y="2730"/>
            <a:ext cx="8258290" cy="6855269"/>
          </a:xfrm>
          <a:prstGeom prst="rect">
            <a:avLst/>
          </a:prstGeom>
        </p:spPr>
      </p:pic>
    </p:spTree>
    <p:extLst>
      <p:ext uri="{BB962C8B-B14F-4D97-AF65-F5344CB8AC3E}">
        <p14:creationId xmlns:p14="http://schemas.microsoft.com/office/powerpoint/2010/main" val="786669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B150AC7-0B66-284D-9256-19B76D711452}"/>
              </a:ext>
            </a:extLst>
          </p:cNvPr>
          <p:cNvPicPr>
            <a:picLocks noChangeAspect="1"/>
          </p:cNvPicPr>
          <p:nvPr/>
        </p:nvPicPr>
        <p:blipFill>
          <a:blip r:embed="rId2"/>
          <a:stretch>
            <a:fillRect/>
          </a:stretch>
        </p:blipFill>
        <p:spPr>
          <a:xfrm>
            <a:off x="5791200" y="115866"/>
            <a:ext cx="6400800" cy="6400800"/>
          </a:xfrm>
          <a:prstGeom prst="rect">
            <a:avLst/>
          </a:prstGeom>
        </p:spPr>
      </p:pic>
      <p:sp>
        <p:nvSpPr>
          <p:cNvPr id="7" name="ZoneTexte 6">
            <a:extLst>
              <a:ext uri="{FF2B5EF4-FFF2-40B4-BE49-F238E27FC236}">
                <a16:creationId xmlns:a16="http://schemas.microsoft.com/office/drawing/2014/main" id="{E738E515-99B1-FC48-A9ED-D7398D431B69}"/>
              </a:ext>
            </a:extLst>
          </p:cNvPr>
          <p:cNvSpPr txBox="1"/>
          <p:nvPr/>
        </p:nvSpPr>
        <p:spPr>
          <a:xfrm>
            <a:off x="4158641" y="864296"/>
            <a:ext cx="1515649" cy="369332"/>
          </a:xfrm>
          <a:prstGeom prst="rect">
            <a:avLst/>
          </a:prstGeom>
          <a:noFill/>
        </p:spPr>
        <p:txBody>
          <a:bodyPr wrap="square" rtlCol="0">
            <a:spAutoFit/>
          </a:bodyPr>
          <a:lstStyle/>
          <a:p>
            <a:r>
              <a:rPr lang="fr-NL" dirty="0"/>
              <a:t>76930</a:t>
            </a:r>
          </a:p>
        </p:txBody>
      </p:sp>
      <p:sp>
        <p:nvSpPr>
          <p:cNvPr id="8" name="ZoneTexte 7">
            <a:extLst>
              <a:ext uri="{FF2B5EF4-FFF2-40B4-BE49-F238E27FC236}">
                <a16:creationId xmlns:a16="http://schemas.microsoft.com/office/drawing/2014/main" id="{E69D785B-8AA1-2E46-B7EC-9AE068C1177D}"/>
              </a:ext>
            </a:extLst>
          </p:cNvPr>
          <p:cNvSpPr txBox="1"/>
          <p:nvPr/>
        </p:nvSpPr>
        <p:spPr>
          <a:xfrm>
            <a:off x="4158640" y="2440169"/>
            <a:ext cx="1515649" cy="369332"/>
          </a:xfrm>
          <a:prstGeom prst="rect">
            <a:avLst/>
          </a:prstGeom>
          <a:noFill/>
        </p:spPr>
        <p:txBody>
          <a:bodyPr wrap="square" rtlCol="0">
            <a:spAutoFit/>
          </a:bodyPr>
          <a:lstStyle/>
          <a:p>
            <a:r>
              <a:rPr lang="fr-NL" dirty="0"/>
              <a:t>45832</a:t>
            </a:r>
          </a:p>
        </p:txBody>
      </p:sp>
      <p:sp>
        <p:nvSpPr>
          <p:cNvPr id="9" name="ZoneTexte 8">
            <a:extLst>
              <a:ext uri="{FF2B5EF4-FFF2-40B4-BE49-F238E27FC236}">
                <a16:creationId xmlns:a16="http://schemas.microsoft.com/office/drawing/2014/main" id="{BD8B8CED-0140-E64F-B3CC-84C13E6ABAD7}"/>
              </a:ext>
            </a:extLst>
          </p:cNvPr>
          <p:cNvSpPr txBox="1"/>
          <p:nvPr/>
        </p:nvSpPr>
        <p:spPr>
          <a:xfrm>
            <a:off x="4158639" y="3831376"/>
            <a:ext cx="1515649" cy="369332"/>
          </a:xfrm>
          <a:prstGeom prst="rect">
            <a:avLst/>
          </a:prstGeom>
          <a:noFill/>
        </p:spPr>
        <p:txBody>
          <a:bodyPr wrap="square" rtlCol="0">
            <a:spAutoFit/>
          </a:bodyPr>
          <a:lstStyle/>
          <a:p>
            <a:r>
              <a:rPr lang="fr-NL" dirty="0"/>
              <a:t>49211</a:t>
            </a:r>
          </a:p>
        </p:txBody>
      </p:sp>
      <p:pic>
        <p:nvPicPr>
          <p:cNvPr id="10" name="Image 9">
            <a:extLst>
              <a:ext uri="{FF2B5EF4-FFF2-40B4-BE49-F238E27FC236}">
                <a16:creationId xmlns:a16="http://schemas.microsoft.com/office/drawing/2014/main" id="{AD656DCE-018F-3746-BFE4-BC991B8948E9}"/>
              </a:ext>
            </a:extLst>
          </p:cNvPr>
          <p:cNvPicPr>
            <a:picLocks noChangeAspect="1"/>
          </p:cNvPicPr>
          <p:nvPr/>
        </p:nvPicPr>
        <p:blipFill>
          <a:blip r:embed="rId3"/>
          <a:stretch>
            <a:fillRect/>
          </a:stretch>
        </p:blipFill>
        <p:spPr>
          <a:xfrm>
            <a:off x="129088" y="2905684"/>
            <a:ext cx="3374110" cy="2220715"/>
          </a:xfrm>
          <a:prstGeom prst="rect">
            <a:avLst/>
          </a:prstGeom>
        </p:spPr>
      </p:pic>
      <p:sp>
        <p:nvSpPr>
          <p:cNvPr id="11" name="ZoneTexte 10">
            <a:extLst>
              <a:ext uri="{FF2B5EF4-FFF2-40B4-BE49-F238E27FC236}">
                <a16:creationId xmlns:a16="http://schemas.microsoft.com/office/drawing/2014/main" id="{0862E206-C048-DA44-BAED-A3CEDE22319B}"/>
              </a:ext>
            </a:extLst>
          </p:cNvPr>
          <p:cNvSpPr txBox="1"/>
          <p:nvPr/>
        </p:nvSpPr>
        <p:spPr>
          <a:xfrm>
            <a:off x="4158639" y="5037917"/>
            <a:ext cx="1515649" cy="369332"/>
          </a:xfrm>
          <a:prstGeom prst="rect">
            <a:avLst/>
          </a:prstGeom>
          <a:noFill/>
        </p:spPr>
        <p:txBody>
          <a:bodyPr wrap="square" rtlCol="0">
            <a:spAutoFit/>
          </a:bodyPr>
          <a:lstStyle/>
          <a:p>
            <a:r>
              <a:rPr lang="fr-NL" dirty="0"/>
              <a:t>46140</a:t>
            </a:r>
          </a:p>
        </p:txBody>
      </p:sp>
      <p:sp>
        <p:nvSpPr>
          <p:cNvPr id="12" name="Titre 1">
            <a:extLst>
              <a:ext uri="{FF2B5EF4-FFF2-40B4-BE49-F238E27FC236}">
                <a16:creationId xmlns:a16="http://schemas.microsoft.com/office/drawing/2014/main" id="{36B1485B-9B72-6643-86D1-1612140BDE34}"/>
              </a:ext>
            </a:extLst>
          </p:cNvPr>
          <p:cNvSpPr txBox="1">
            <a:spLocks/>
          </p:cNvSpPr>
          <p:nvPr/>
        </p:nvSpPr>
        <p:spPr>
          <a:xfrm>
            <a:off x="299581" y="264131"/>
            <a:ext cx="4234841" cy="12003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a:latin typeface="Arial" panose="020B0604020202020204" pitchFamily="34" charset="0"/>
                <a:cs typeface="Arial" panose="020B0604020202020204" pitchFamily="34" charset="0"/>
              </a:rPr>
              <a:t>Annotation peaks DN1 ATAC Dec 2021</a:t>
            </a:r>
            <a:endParaRPr lang="en-US" sz="2000" b="1" dirty="0">
              <a:solidFill>
                <a:srgbClr val="FF0000"/>
              </a:solidFill>
              <a:latin typeface="Arial" panose="020B0604020202020204" pitchFamily="34" charset="0"/>
              <a:cs typeface="Arial" panose="020B0604020202020204" pitchFamily="34" charset="0"/>
            </a:endParaRPr>
          </a:p>
        </p:txBody>
      </p:sp>
      <p:sp>
        <p:nvSpPr>
          <p:cNvPr id="2" name="ZoneTexte 1">
            <a:extLst>
              <a:ext uri="{FF2B5EF4-FFF2-40B4-BE49-F238E27FC236}">
                <a16:creationId xmlns:a16="http://schemas.microsoft.com/office/drawing/2014/main" id="{144F9536-F6AC-1B4B-9AC2-4DCF6DC12976}"/>
              </a:ext>
            </a:extLst>
          </p:cNvPr>
          <p:cNvSpPr txBox="1"/>
          <p:nvPr/>
        </p:nvSpPr>
        <p:spPr>
          <a:xfrm>
            <a:off x="495300" y="6083300"/>
            <a:ext cx="6045200" cy="646331"/>
          </a:xfrm>
          <a:prstGeom prst="rect">
            <a:avLst/>
          </a:prstGeom>
          <a:noFill/>
        </p:spPr>
        <p:txBody>
          <a:bodyPr wrap="square" rtlCol="0">
            <a:spAutoFit/>
          </a:bodyPr>
          <a:lstStyle/>
          <a:p>
            <a:r>
              <a:rPr lang="fr-FR" dirty="0"/>
              <a:t>W</a:t>
            </a:r>
            <a:r>
              <a:rPr lang="fr-NL" dirty="0"/>
              <a:t>ith a higher coverage we detect more peaks.</a:t>
            </a:r>
          </a:p>
          <a:p>
            <a:r>
              <a:rPr lang="fr-NL" dirty="0"/>
              <a:t>Peaks are mostly at promoters or distal intergenic regions</a:t>
            </a:r>
          </a:p>
        </p:txBody>
      </p:sp>
    </p:spTree>
    <p:extLst>
      <p:ext uri="{BB962C8B-B14F-4D97-AF65-F5344CB8AC3E}">
        <p14:creationId xmlns:p14="http://schemas.microsoft.com/office/powerpoint/2010/main" val="2577472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242428F-8D1E-7647-8944-23DFFA0B1423}"/>
              </a:ext>
            </a:extLst>
          </p:cNvPr>
          <p:cNvPicPr>
            <a:picLocks noChangeAspect="1"/>
          </p:cNvPicPr>
          <p:nvPr/>
        </p:nvPicPr>
        <p:blipFill>
          <a:blip r:embed="rId2"/>
          <a:stretch>
            <a:fillRect/>
          </a:stretch>
        </p:blipFill>
        <p:spPr>
          <a:xfrm>
            <a:off x="1257300" y="0"/>
            <a:ext cx="6858000" cy="6858000"/>
          </a:xfrm>
          <a:prstGeom prst="rect">
            <a:avLst/>
          </a:prstGeom>
        </p:spPr>
      </p:pic>
      <p:sp>
        <p:nvSpPr>
          <p:cNvPr id="4" name="ZoneTexte 3">
            <a:extLst>
              <a:ext uri="{FF2B5EF4-FFF2-40B4-BE49-F238E27FC236}">
                <a16:creationId xmlns:a16="http://schemas.microsoft.com/office/drawing/2014/main" id="{4B96C1C0-E92F-4345-A1E7-AE467BC3E630}"/>
              </a:ext>
            </a:extLst>
          </p:cNvPr>
          <p:cNvSpPr txBox="1"/>
          <p:nvPr/>
        </p:nvSpPr>
        <p:spPr>
          <a:xfrm>
            <a:off x="8318500" y="4495800"/>
            <a:ext cx="3873500" cy="1754326"/>
          </a:xfrm>
          <a:prstGeom prst="rect">
            <a:avLst/>
          </a:prstGeom>
          <a:noFill/>
        </p:spPr>
        <p:txBody>
          <a:bodyPr wrap="square" rtlCol="0">
            <a:spAutoFit/>
          </a:bodyPr>
          <a:lstStyle/>
          <a:p>
            <a:r>
              <a:rPr lang="fr-NL" dirty="0"/>
              <a:t>The ATAC-seq of december get many peaks that were not detected previously</a:t>
            </a:r>
          </a:p>
          <a:p>
            <a:endParaRPr lang="fr-NL" dirty="0"/>
          </a:p>
          <a:p>
            <a:r>
              <a:rPr lang="fr-NL" dirty="0"/>
              <a:t>I have the coordinates of those peaks and can annotate them.</a:t>
            </a:r>
          </a:p>
        </p:txBody>
      </p:sp>
    </p:spTree>
    <p:extLst>
      <p:ext uri="{BB962C8B-B14F-4D97-AF65-F5344CB8AC3E}">
        <p14:creationId xmlns:p14="http://schemas.microsoft.com/office/powerpoint/2010/main" val="2298850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4B96C1C0-E92F-4345-A1E7-AE467BC3E630}"/>
              </a:ext>
            </a:extLst>
          </p:cNvPr>
          <p:cNvSpPr txBox="1"/>
          <p:nvPr/>
        </p:nvSpPr>
        <p:spPr>
          <a:xfrm>
            <a:off x="8318500" y="4495800"/>
            <a:ext cx="3873500" cy="1754326"/>
          </a:xfrm>
          <a:prstGeom prst="rect">
            <a:avLst/>
          </a:prstGeom>
          <a:noFill/>
        </p:spPr>
        <p:txBody>
          <a:bodyPr wrap="square" rtlCol="0">
            <a:spAutoFit/>
          </a:bodyPr>
          <a:lstStyle/>
          <a:p>
            <a:r>
              <a:rPr lang="fr-NL" dirty="0"/>
              <a:t>The ATAC-seq of december get many peaks that were not detected previously</a:t>
            </a:r>
          </a:p>
          <a:p>
            <a:endParaRPr lang="fr-NL" dirty="0"/>
          </a:p>
          <a:p>
            <a:r>
              <a:rPr lang="fr-NL" dirty="0"/>
              <a:t>I have the coordinates of those peaks and can annotate them.</a:t>
            </a:r>
          </a:p>
        </p:txBody>
      </p:sp>
      <p:pic>
        <p:nvPicPr>
          <p:cNvPr id="5" name="Image 4">
            <a:extLst>
              <a:ext uri="{FF2B5EF4-FFF2-40B4-BE49-F238E27FC236}">
                <a16:creationId xmlns:a16="http://schemas.microsoft.com/office/drawing/2014/main" id="{3F7668CA-065C-A54B-A971-45B7CC392407}"/>
              </a:ext>
            </a:extLst>
          </p:cNvPr>
          <p:cNvPicPr>
            <a:picLocks noChangeAspect="1"/>
          </p:cNvPicPr>
          <p:nvPr/>
        </p:nvPicPr>
        <p:blipFill>
          <a:blip r:embed="rId2"/>
          <a:stretch>
            <a:fillRect/>
          </a:stretch>
        </p:blipFill>
        <p:spPr>
          <a:xfrm>
            <a:off x="597273" y="0"/>
            <a:ext cx="6958853" cy="6858000"/>
          </a:xfrm>
          <a:prstGeom prst="rect">
            <a:avLst/>
          </a:prstGeom>
        </p:spPr>
      </p:pic>
    </p:spTree>
    <p:extLst>
      <p:ext uri="{BB962C8B-B14F-4D97-AF65-F5344CB8AC3E}">
        <p14:creationId xmlns:p14="http://schemas.microsoft.com/office/powerpoint/2010/main" val="3143856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7F9D4B6-DC71-E149-BB23-87481572A658}"/>
              </a:ext>
            </a:extLst>
          </p:cNvPr>
          <p:cNvPicPr>
            <a:picLocks noChangeAspect="1"/>
          </p:cNvPicPr>
          <p:nvPr/>
        </p:nvPicPr>
        <p:blipFill>
          <a:blip r:embed="rId2"/>
          <a:stretch>
            <a:fillRect/>
          </a:stretch>
        </p:blipFill>
        <p:spPr>
          <a:xfrm>
            <a:off x="415434" y="1382485"/>
            <a:ext cx="7094431" cy="4668762"/>
          </a:xfrm>
          <a:prstGeom prst="rect">
            <a:avLst/>
          </a:prstGeom>
        </p:spPr>
      </p:pic>
      <p:sp>
        <p:nvSpPr>
          <p:cNvPr id="4" name="ZoneTexte 3">
            <a:extLst>
              <a:ext uri="{FF2B5EF4-FFF2-40B4-BE49-F238E27FC236}">
                <a16:creationId xmlns:a16="http://schemas.microsoft.com/office/drawing/2014/main" id="{63B7E025-1026-BD48-8158-6E87EFCEAD14}"/>
              </a:ext>
            </a:extLst>
          </p:cNvPr>
          <p:cNvSpPr txBox="1"/>
          <p:nvPr/>
        </p:nvSpPr>
        <p:spPr>
          <a:xfrm>
            <a:off x="7783286" y="2100943"/>
            <a:ext cx="3505200" cy="369332"/>
          </a:xfrm>
          <a:prstGeom prst="rect">
            <a:avLst/>
          </a:prstGeom>
          <a:noFill/>
        </p:spPr>
        <p:txBody>
          <a:bodyPr wrap="square" rtlCol="0">
            <a:spAutoFit/>
          </a:bodyPr>
          <a:lstStyle/>
          <a:p>
            <a:r>
              <a:rPr lang="fr-NL" dirty="0"/>
              <a:t>M</a:t>
            </a:r>
            <a:r>
              <a:rPr lang="fr-FR" dirty="0"/>
              <a:t>a</a:t>
            </a:r>
            <a:r>
              <a:rPr lang="fr-NL" dirty="0"/>
              <a:t>le</a:t>
            </a:r>
          </a:p>
        </p:txBody>
      </p:sp>
      <p:sp>
        <p:nvSpPr>
          <p:cNvPr id="5" name="ZoneTexte 4">
            <a:extLst>
              <a:ext uri="{FF2B5EF4-FFF2-40B4-BE49-F238E27FC236}">
                <a16:creationId xmlns:a16="http://schemas.microsoft.com/office/drawing/2014/main" id="{97F8A057-6EC5-954E-9A6A-BF6D8E53903F}"/>
              </a:ext>
            </a:extLst>
          </p:cNvPr>
          <p:cNvSpPr txBox="1"/>
          <p:nvPr/>
        </p:nvSpPr>
        <p:spPr>
          <a:xfrm>
            <a:off x="7783286" y="4757057"/>
            <a:ext cx="3505200" cy="369332"/>
          </a:xfrm>
          <a:prstGeom prst="rect">
            <a:avLst/>
          </a:prstGeom>
          <a:noFill/>
        </p:spPr>
        <p:txBody>
          <a:bodyPr wrap="square" rtlCol="0">
            <a:spAutoFit/>
          </a:bodyPr>
          <a:lstStyle/>
          <a:p>
            <a:r>
              <a:rPr lang="nl-NL" dirty="0" err="1"/>
              <a:t>Female</a:t>
            </a:r>
            <a:endParaRPr lang="fr-NL" dirty="0"/>
          </a:p>
        </p:txBody>
      </p:sp>
    </p:spTree>
    <p:extLst>
      <p:ext uri="{BB962C8B-B14F-4D97-AF65-F5344CB8AC3E}">
        <p14:creationId xmlns:p14="http://schemas.microsoft.com/office/powerpoint/2010/main" val="2977746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FD156CD-3E33-2742-A4DC-073B9E931883}"/>
              </a:ext>
            </a:extLst>
          </p:cNvPr>
          <p:cNvPicPr>
            <a:picLocks noChangeAspect="1"/>
          </p:cNvPicPr>
          <p:nvPr/>
        </p:nvPicPr>
        <p:blipFill>
          <a:blip r:embed="rId2"/>
          <a:stretch>
            <a:fillRect/>
          </a:stretch>
        </p:blipFill>
        <p:spPr>
          <a:xfrm>
            <a:off x="597162" y="1072444"/>
            <a:ext cx="11301076" cy="3917244"/>
          </a:xfrm>
          <a:prstGeom prst="rect">
            <a:avLst/>
          </a:prstGeom>
        </p:spPr>
      </p:pic>
    </p:spTree>
    <p:extLst>
      <p:ext uri="{BB962C8B-B14F-4D97-AF65-F5344CB8AC3E}">
        <p14:creationId xmlns:p14="http://schemas.microsoft.com/office/powerpoint/2010/main" val="1515540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733D590-A3E6-414C-9BC1-642D9E641434}"/>
              </a:ext>
            </a:extLst>
          </p:cNvPr>
          <p:cNvPicPr>
            <a:picLocks noChangeAspect="1"/>
          </p:cNvPicPr>
          <p:nvPr/>
        </p:nvPicPr>
        <p:blipFill>
          <a:blip r:embed="rId2"/>
          <a:stretch>
            <a:fillRect/>
          </a:stretch>
        </p:blipFill>
        <p:spPr>
          <a:xfrm>
            <a:off x="2895600" y="228600"/>
            <a:ext cx="6400800" cy="6400800"/>
          </a:xfrm>
          <a:prstGeom prst="rect">
            <a:avLst/>
          </a:prstGeom>
        </p:spPr>
      </p:pic>
      <p:sp>
        <p:nvSpPr>
          <p:cNvPr id="4" name="Rectangle 3">
            <a:extLst>
              <a:ext uri="{FF2B5EF4-FFF2-40B4-BE49-F238E27FC236}">
                <a16:creationId xmlns:a16="http://schemas.microsoft.com/office/drawing/2014/main" id="{84715E93-B759-9F40-8A51-BA104BED21A9}"/>
              </a:ext>
            </a:extLst>
          </p:cNvPr>
          <p:cNvSpPr/>
          <p:nvPr/>
        </p:nvSpPr>
        <p:spPr>
          <a:xfrm>
            <a:off x="2671763" y="228599"/>
            <a:ext cx="6400800" cy="1571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NL"/>
          </a:p>
        </p:txBody>
      </p:sp>
      <p:sp>
        <p:nvSpPr>
          <p:cNvPr id="6" name="ZoneTexte 5">
            <a:extLst>
              <a:ext uri="{FF2B5EF4-FFF2-40B4-BE49-F238E27FC236}">
                <a16:creationId xmlns:a16="http://schemas.microsoft.com/office/drawing/2014/main" id="{C4B1555D-E911-A748-BE11-AF7003843D6E}"/>
              </a:ext>
            </a:extLst>
          </p:cNvPr>
          <p:cNvSpPr txBox="1"/>
          <p:nvPr/>
        </p:nvSpPr>
        <p:spPr>
          <a:xfrm>
            <a:off x="1257300" y="1914525"/>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74870 peaks</a:t>
            </a:r>
          </a:p>
        </p:txBody>
      </p:sp>
      <p:sp>
        <p:nvSpPr>
          <p:cNvPr id="7" name="ZoneTexte 6">
            <a:extLst>
              <a:ext uri="{FF2B5EF4-FFF2-40B4-BE49-F238E27FC236}">
                <a16:creationId xmlns:a16="http://schemas.microsoft.com/office/drawing/2014/main" id="{B7B8557E-BE19-444E-BEA7-E022987F4FE9}"/>
              </a:ext>
            </a:extLst>
          </p:cNvPr>
          <p:cNvSpPr txBox="1"/>
          <p:nvPr/>
        </p:nvSpPr>
        <p:spPr>
          <a:xfrm>
            <a:off x="1257300" y="2524125"/>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44578 peaks</a:t>
            </a:r>
          </a:p>
        </p:txBody>
      </p:sp>
      <p:sp>
        <p:nvSpPr>
          <p:cNvPr id="8" name="ZoneTexte 7">
            <a:extLst>
              <a:ext uri="{FF2B5EF4-FFF2-40B4-BE49-F238E27FC236}">
                <a16:creationId xmlns:a16="http://schemas.microsoft.com/office/drawing/2014/main" id="{3D9A3B54-B914-0048-80C1-A023EED38B99}"/>
              </a:ext>
            </a:extLst>
          </p:cNvPr>
          <p:cNvSpPr txBox="1"/>
          <p:nvPr/>
        </p:nvSpPr>
        <p:spPr>
          <a:xfrm>
            <a:off x="1257300" y="3147534"/>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37436 peaks</a:t>
            </a:r>
          </a:p>
        </p:txBody>
      </p:sp>
      <p:sp>
        <p:nvSpPr>
          <p:cNvPr id="9" name="ZoneTexte 8">
            <a:extLst>
              <a:ext uri="{FF2B5EF4-FFF2-40B4-BE49-F238E27FC236}">
                <a16:creationId xmlns:a16="http://schemas.microsoft.com/office/drawing/2014/main" id="{E8C24CD4-A807-1841-B5B6-06089AAD648D}"/>
              </a:ext>
            </a:extLst>
          </p:cNvPr>
          <p:cNvSpPr txBox="1"/>
          <p:nvPr/>
        </p:nvSpPr>
        <p:spPr>
          <a:xfrm>
            <a:off x="1257300" y="3770943"/>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47935 peaks</a:t>
            </a:r>
          </a:p>
        </p:txBody>
      </p:sp>
      <p:sp>
        <p:nvSpPr>
          <p:cNvPr id="10" name="ZoneTexte 9">
            <a:extLst>
              <a:ext uri="{FF2B5EF4-FFF2-40B4-BE49-F238E27FC236}">
                <a16:creationId xmlns:a16="http://schemas.microsoft.com/office/drawing/2014/main" id="{B5DD3B81-973D-7542-A60F-53CBD4E562DA}"/>
              </a:ext>
            </a:extLst>
          </p:cNvPr>
          <p:cNvSpPr txBox="1"/>
          <p:nvPr/>
        </p:nvSpPr>
        <p:spPr>
          <a:xfrm>
            <a:off x="1257300" y="4392096"/>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44699 peaks</a:t>
            </a:r>
          </a:p>
        </p:txBody>
      </p:sp>
      <p:sp>
        <p:nvSpPr>
          <p:cNvPr id="11" name="ZoneTexte 10">
            <a:extLst>
              <a:ext uri="{FF2B5EF4-FFF2-40B4-BE49-F238E27FC236}">
                <a16:creationId xmlns:a16="http://schemas.microsoft.com/office/drawing/2014/main" id="{078F2CE6-538D-7C4F-9C1F-7B3C6D4B3B6A}"/>
              </a:ext>
            </a:extLst>
          </p:cNvPr>
          <p:cNvSpPr txBox="1"/>
          <p:nvPr/>
        </p:nvSpPr>
        <p:spPr>
          <a:xfrm>
            <a:off x="1257300" y="4889595"/>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28288 peaks</a:t>
            </a:r>
          </a:p>
        </p:txBody>
      </p:sp>
      <p:sp>
        <p:nvSpPr>
          <p:cNvPr id="12" name="ZoneTexte 11">
            <a:extLst>
              <a:ext uri="{FF2B5EF4-FFF2-40B4-BE49-F238E27FC236}">
                <a16:creationId xmlns:a16="http://schemas.microsoft.com/office/drawing/2014/main" id="{84D5749B-E8E4-104A-910E-1D6C40136EC4}"/>
              </a:ext>
            </a:extLst>
          </p:cNvPr>
          <p:cNvSpPr txBox="1"/>
          <p:nvPr/>
        </p:nvSpPr>
        <p:spPr>
          <a:xfrm>
            <a:off x="1257300" y="5574831"/>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24902 peaks</a:t>
            </a:r>
          </a:p>
        </p:txBody>
      </p:sp>
      <p:sp>
        <p:nvSpPr>
          <p:cNvPr id="13" name="Titre 12">
            <a:extLst>
              <a:ext uri="{FF2B5EF4-FFF2-40B4-BE49-F238E27FC236}">
                <a16:creationId xmlns:a16="http://schemas.microsoft.com/office/drawing/2014/main" id="{E0BBD00F-CF1F-1C4E-83FE-4E91A3AF23CE}"/>
              </a:ext>
            </a:extLst>
          </p:cNvPr>
          <p:cNvSpPr>
            <a:spLocks noGrp="1"/>
          </p:cNvSpPr>
          <p:nvPr>
            <p:ph type="title"/>
          </p:nvPr>
        </p:nvSpPr>
        <p:spPr/>
        <p:txBody>
          <a:bodyPr/>
          <a:lstStyle/>
          <a:p>
            <a:r>
              <a:rPr lang="fr-NL" dirty="0">
                <a:latin typeface="Arial" panose="020B0604020202020204" pitchFamily="34" charset="0"/>
                <a:cs typeface="Arial" panose="020B0604020202020204" pitchFamily="34" charset="0"/>
              </a:rPr>
              <a:t>Annotation of the peaks identified for ATAC DN1</a:t>
            </a:r>
          </a:p>
        </p:txBody>
      </p:sp>
    </p:spTree>
    <p:extLst>
      <p:ext uri="{BB962C8B-B14F-4D97-AF65-F5344CB8AC3E}">
        <p14:creationId xmlns:p14="http://schemas.microsoft.com/office/powerpoint/2010/main" val="3076201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742EC4-C364-EF47-9CF2-C138DCFD72FE}"/>
              </a:ext>
            </a:extLst>
          </p:cNvPr>
          <p:cNvSpPr>
            <a:spLocks noGrp="1"/>
          </p:cNvSpPr>
          <p:nvPr>
            <p:ph type="title"/>
          </p:nvPr>
        </p:nvSpPr>
        <p:spPr/>
        <p:txBody>
          <a:bodyPr/>
          <a:lstStyle/>
          <a:p>
            <a:r>
              <a:rPr lang="fr-NL" dirty="0">
                <a:latin typeface="Arial" panose="020B0604020202020204" pitchFamily="34" charset="0"/>
                <a:cs typeface="Arial" panose="020B0604020202020204" pitchFamily="34" charset="0"/>
              </a:rPr>
              <a:t>Differential peak analysis</a:t>
            </a:r>
          </a:p>
        </p:txBody>
      </p:sp>
      <p:graphicFrame>
        <p:nvGraphicFramePr>
          <p:cNvPr id="4" name="Diagramme 3">
            <a:extLst>
              <a:ext uri="{FF2B5EF4-FFF2-40B4-BE49-F238E27FC236}">
                <a16:creationId xmlns:a16="http://schemas.microsoft.com/office/drawing/2014/main" id="{E71329B1-5A79-BE42-89CC-672662CD6B78}"/>
              </a:ext>
            </a:extLst>
          </p:cNvPr>
          <p:cNvGraphicFramePr/>
          <p:nvPr>
            <p:extLst>
              <p:ext uri="{D42A27DB-BD31-4B8C-83A1-F6EECF244321}">
                <p14:modId xmlns:p14="http://schemas.microsoft.com/office/powerpoint/2010/main" val="1067603366"/>
              </p:ext>
            </p:extLst>
          </p:nvPr>
        </p:nvGraphicFramePr>
        <p:xfrm>
          <a:off x="194236" y="1783976"/>
          <a:ext cx="2235200" cy="388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 5">
            <a:extLst>
              <a:ext uri="{FF2B5EF4-FFF2-40B4-BE49-F238E27FC236}">
                <a16:creationId xmlns:a16="http://schemas.microsoft.com/office/drawing/2014/main" id="{B9EF20A3-4C35-0B40-9A1E-2B586A80C453}"/>
              </a:ext>
            </a:extLst>
          </p:cNvPr>
          <p:cNvPicPr>
            <a:picLocks noChangeAspect="1"/>
          </p:cNvPicPr>
          <p:nvPr/>
        </p:nvPicPr>
        <p:blipFill>
          <a:blip r:embed="rId7"/>
          <a:stretch>
            <a:fillRect/>
          </a:stretch>
        </p:blipFill>
        <p:spPr>
          <a:xfrm>
            <a:off x="3096559" y="1484408"/>
            <a:ext cx="4631018" cy="4760256"/>
          </a:xfrm>
          <a:prstGeom prst="rect">
            <a:avLst/>
          </a:prstGeom>
        </p:spPr>
      </p:pic>
      <p:sp>
        <p:nvSpPr>
          <p:cNvPr id="7" name="ZoneTexte 6">
            <a:extLst>
              <a:ext uri="{FF2B5EF4-FFF2-40B4-BE49-F238E27FC236}">
                <a16:creationId xmlns:a16="http://schemas.microsoft.com/office/drawing/2014/main" id="{E88979B5-1382-DD41-8DBD-A4D0E19EBE31}"/>
              </a:ext>
            </a:extLst>
          </p:cNvPr>
          <p:cNvSpPr txBox="1"/>
          <p:nvPr/>
        </p:nvSpPr>
        <p:spPr>
          <a:xfrm>
            <a:off x="8095129" y="2429435"/>
            <a:ext cx="2752165" cy="923330"/>
          </a:xfrm>
          <a:prstGeom prst="rect">
            <a:avLst/>
          </a:prstGeom>
          <a:noFill/>
        </p:spPr>
        <p:txBody>
          <a:bodyPr wrap="square" rtlCol="0">
            <a:spAutoFit/>
          </a:bodyPr>
          <a:lstStyle/>
          <a:p>
            <a:r>
              <a:rPr lang="fr-FR" b="1" dirty="0">
                <a:solidFill>
                  <a:srgbClr val="FF0000"/>
                </a:solidFill>
              </a:rPr>
              <a:t>M</a:t>
            </a:r>
            <a:r>
              <a:rPr lang="fr-NL" b="1" dirty="0">
                <a:solidFill>
                  <a:srgbClr val="FF0000"/>
                </a:solidFill>
              </a:rPr>
              <a:t>ore </a:t>
            </a:r>
            <a:r>
              <a:rPr lang="fr-NL" dirty="0"/>
              <a:t>accessible in KO</a:t>
            </a:r>
          </a:p>
          <a:p>
            <a:endParaRPr lang="fr-NL" dirty="0"/>
          </a:p>
          <a:p>
            <a:r>
              <a:rPr lang="fr-NL" dirty="0"/>
              <a:t>(194) </a:t>
            </a:r>
          </a:p>
        </p:txBody>
      </p:sp>
      <p:sp>
        <p:nvSpPr>
          <p:cNvPr id="8" name="ZoneTexte 7">
            <a:extLst>
              <a:ext uri="{FF2B5EF4-FFF2-40B4-BE49-F238E27FC236}">
                <a16:creationId xmlns:a16="http://schemas.microsoft.com/office/drawing/2014/main" id="{551942BC-CC67-0046-87F0-D822F2746C60}"/>
              </a:ext>
            </a:extLst>
          </p:cNvPr>
          <p:cNvSpPr txBox="1"/>
          <p:nvPr/>
        </p:nvSpPr>
        <p:spPr>
          <a:xfrm>
            <a:off x="8095128" y="4541263"/>
            <a:ext cx="2752165" cy="923330"/>
          </a:xfrm>
          <a:prstGeom prst="rect">
            <a:avLst/>
          </a:prstGeom>
          <a:noFill/>
        </p:spPr>
        <p:txBody>
          <a:bodyPr wrap="square" rtlCol="0">
            <a:spAutoFit/>
          </a:bodyPr>
          <a:lstStyle/>
          <a:p>
            <a:r>
              <a:rPr lang="fr-FR" b="1" dirty="0" err="1">
                <a:solidFill>
                  <a:srgbClr val="0070C0"/>
                </a:solidFill>
              </a:rPr>
              <a:t>Less</a:t>
            </a:r>
            <a:r>
              <a:rPr lang="fr-NL" dirty="0"/>
              <a:t> accessible in KO</a:t>
            </a:r>
          </a:p>
          <a:p>
            <a:endParaRPr lang="fr-NL" dirty="0"/>
          </a:p>
          <a:p>
            <a:r>
              <a:rPr lang="fr-NL" dirty="0"/>
              <a:t>(103) </a:t>
            </a:r>
          </a:p>
        </p:txBody>
      </p:sp>
      <p:sp>
        <p:nvSpPr>
          <p:cNvPr id="3" name="ZoneTexte 2">
            <a:extLst>
              <a:ext uri="{FF2B5EF4-FFF2-40B4-BE49-F238E27FC236}">
                <a16:creationId xmlns:a16="http://schemas.microsoft.com/office/drawing/2014/main" id="{96451A89-A605-8542-8E25-4030DE1A7E07}"/>
              </a:ext>
            </a:extLst>
          </p:cNvPr>
          <p:cNvSpPr txBox="1"/>
          <p:nvPr/>
        </p:nvSpPr>
        <p:spPr>
          <a:xfrm>
            <a:off x="194236" y="6169709"/>
            <a:ext cx="8835464" cy="646331"/>
          </a:xfrm>
          <a:prstGeom prst="rect">
            <a:avLst/>
          </a:prstGeom>
          <a:noFill/>
        </p:spPr>
        <p:txBody>
          <a:bodyPr wrap="square" rtlCol="0">
            <a:spAutoFit/>
          </a:bodyPr>
          <a:lstStyle/>
          <a:p>
            <a:r>
              <a:rPr lang="fr-FR" dirty="0" err="1"/>
              <a:t>Across</a:t>
            </a:r>
            <a:r>
              <a:rPr lang="fr-FR" dirty="0"/>
              <a:t> 7 </a:t>
            </a:r>
            <a:r>
              <a:rPr lang="fr-FR" dirty="0" err="1"/>
              <a:t>samples</a:t>
            </a:r>
            <a:r>
              <a:rPr lang="fr-FR" dirty="0"/>
              <a:t>, </a:t>
            </a:r>
            <a:r>
              <a:rPr lang="fr-FR" dirty="0" err="1"/>
              <a:t>it</a:t>
            </a:r>
            <a:r>
              <a:rPr lang="fr-FR" dirty="0"/>
              <a:t> </a:t>
            </a:r>
            <a:r>
              <a:rPr lang="fr-FR" dirty="0" err="1"/>
              <a:t>measured</a:t>
            </a:r>
            <a:r>
              <a:rPr lang="fr-FR" dirty="0"/>
              <a:t> the </a:t>
            </a:r>
            <a:r>
              <a:rPr lang="fr-FR" dirty="0" err="1"/>
              <a:t>difference</a:t>
            </a:r>
            <a:r>
              <a:rPr lang="fr-FR" dirty="0"/>
              <a:t> of </a:t>
            </a:r>
            <a:r>
              <a:rPr lang="fr-FR" dirty="0" err="1"/>
              <a:t>accessibility</a:t>
            </a:r>
            <a:r>
              <a:rPr lang="fr-FR" dirty="0"/>
              <a:t> at 58465 </a:t>
            </a:r>
            <a:r>
              <a:rPr lang="fr-FR" dirty="0" err="1"/>
              <a:t>peaks</a:t>
            </a:r>
            <a:r>
              <a:rPr lang="fr-FR" dirty="0"/>
              <a:t>. There </a:t>
            </a:r>
            <a:r>
              <a:rPr lang="fr-FR" dirty="0" err="1"/>
              <a:t>were</a:t>
            </a:r>
            <a:r>
              <a:rPr lang="fr-FR" dirty="0"/>
              <a:t> </a:t>
            </a:r>
            <a:r>
              <a:rPr lang="fr-FR" dirty="0" err="1"/>
              <a:t>found</a:t>
            </a:r>
            <a:r>
              <a:rPr lang="fr-FR" dirty="0"/>
              <a:t> in </a:t>
            </a:r>
            <a:r>
              <a:rPr lang="fr-FR" dirty="0" err="1"/>
              <a:t>common</a:t>
            </a:r>
            <a:r>
              <a:rPr lang="fr-FR" dirty="0"/>
              <a:t> in at least  1 WT and 1 KO </a:t>
            </a:r>
            <a:r>
              <a:rPr lang="fr-FR" dirty="0" err="1"/>
              <a:t>sample</a:t>
            </a:r>
            <a:r>
              <a:rPr lang="fr-FR" dirty="0"/>
              <a:t> </a:t>
            </a:r>
            <a:endParaRPr lang="fr-NL" dirty="0"/>
          </a:p>
        </p:txBody>
      </p:sp>
    </p:spTree>
    <p:extLst>
      <p:ext uri="{BB962C8B-B14F-4D97-AF65-F5344CB8AC3E}">
        <p14:creationId xmlns:p14="http://schemas.microsoft.com/office/powerpoint/2010/main" val="3957441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742EC4-C364-EF47-9CF2-C138DCFD72FE}"/>
              </a:ext>
            </a:extLst>
          </p:cNvPr>
          <p:cNvSpPr>
            <a:spLocks noGrp="1"/>
          </p:cNvSpPr>
          <p:nvPr>
            <p:ph type="title"/>
          </p:nvPr>
        </p:nvSpPr>
        <p:spPr/>
        <p:txBody>
          <a:bodyPr/>
          <a:lstStyle/>
          <a:p>
            <a:r>
              <a:rPr lang="fr-NL" dirty="0">
                <a:latin typeface="Arial" panose="020B0604020202020204" pitchFamily="34" charset="0"/>
                <a:cs typeface="Arial" panose="020B0604020202020204" pitchFamily="34" charset="0"/>
              </a:rPr>
              <a:t>Differential peak analysis</a:t>
            </a:r>
          </a:p>
        </p:txBody>
      </p:sp>
      <p:graphicFrame>
        <p:nvGraphicFramePr>
          <p:cNvPr id="4" name="Diagramme 3">
            <a:extLst>
              <a:ext uri="{FF2B5EF4-FFF2-40B4-BE49-F238E27FC236}">
                <a16:creationId xmlns:a16="http://schemas.microsoft.com/office/drawing/2014/main" id="{E71329B1-5A79-BE42-89CC-672662CD6B78}"/>
              </a:ext>
            </a:extLst>
          </p:cNvPr>
          <p:cNvGraphicFramePr/>
          <p:nvPr>
            <p:extLst>
              <p:ext uri="{D42A27DB-BD31-4B8C-83A1-F6EECF244321}">
                <p14:modId xmlns:p14="http://schemas.microsoft.com/office/powerpoint/2010/main" val="2251478180"/>
              </p:ext>
            </p:extLst>
          </p:nvPr>
        </p:nvGraphicFramePr>
        <p:xfrm>
          <a:off x="194236" y="1783976"/>
          <a:ext cx="2235200" cy="3888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ZoneTexte 6">
            <a:extLst>
              <a:ext uri="{FF2B5EF4-FFF2-40B4-BE49-F238E27FC236}">
                <a16:creationId xmlns:a16="http://schemas.microsoft.com/office/drawing/2014/main" id="{E88979B5-1382-DD41-8DBD-A4D0E19EBE31}"/>
              </a:ext>
            </a:extLst>
          </p:cNvPr>
          <p:cNvSpPr txBox="1"/>
          <p:nvPr/>
        </p:nvSpPr>
        <p:spPr>
          <a:xfrm>
            <a:off x="8095129" y="2429435"/>
            <a:ext cx="2752165" cy="646331"/>
          </a:xfrm>
          <a:prstGeom prst="rect">
            <a:avLst/>
          </a:prstGeom>
          <a:noFill/>
        </p:spPr>
        <p:txBody>
          <a:bodyPr wrap="square" rtlCol="0">
            <a:spAutoFit/>
          </a:bodyPr>
          <a:lstStyle/>
          <a:p>
            <a:r>
              <a:rPr lang="fr-FR" b="1" dirty="0">
                <a:solidFill>
                  <a:srgbClr val="FF0000"/>
                </a:solidFill>
              </a:rPr>
              <a:t>M</a:t>
            </a:r>
            <a:r>
              <a:rPr lang="fr-NL" b="1" dirty="0">
                <a:solidFill>
                  <a:srgbClr val="FF0000"/>
                </a:solidFill>
              </a:rPr>
              <a:t>ore </a:t>
            </a:r>
            <a:r>
              <a:rPr lang="fr-NL" dirty="0"/>
              <a:t>accessible in KO</a:t>
            </a:r>
          </a:p>
          <a:p>
            <a:endParaRPr lang="fr-NL" dirty="0"/>
          </a:p>
        </p:txBody>
      </p:sp>
      <p:sp>
        <p:nvSpPr>
          <p:cNvPr id="8" name="ZoneTexte 7">
            <a:extLst>
              <a:ext uri="{FF2B5EF4-FFF2-40B4-BE49-F238E27FC236}">
                <a16:creationId xmlns:a16="http://schemas.microsoft.com/office/drawing/2014/main" id="{551942BC-CC67-0046-87F0-D822F2746C60}"/>
              </a:ext>
            </a:extLst>
          </p:cNvPr>
          <p:cNvSpPr txBox="1"/>
          <p:nvPr/>
        </p:nvSpPr>
        <p:spPr>
          <a:xfrm>
            <a:off x="8095128" y="4541263"/>
            <a:ext cx="2752165" cy="646331"/>
          </a:xfrm>
          <a:prstGeom prst="rect">
            <a:avLst/>
          </a:prstGeom>
          <a:noFill/>
        </p:spPr>
        <p:txBody>
          <a:bodyPr wrap="square" rtlCol="0">
            <a:spAutoFit/>
          </a:bodyPr>
          <a:lstStyle/>
          <a:p>
            <a:r>
              <a:rPr lang="fr-FR" b="1" dirty="0" err="1">
                <a:solidFill>
                  <a:srgbClr val="0070C0"/>
                </a:solidFill>
              </a:rPr>
              <a:t>Less</a:t>
            </a:r>
            <a:r>
              <a:rPr lang="fr-NL" dirty="0"/>
              <a:t> accessible in KO</a:t>
            </a:r>
          </a:p>
          <a:p>
            <a:endParaRPr lang="fr-NL" dirty="0"/>
          </a:p>
        </p:txBody>
      </p:sp>
      <p:pic>
        <p:nvPicPr>
          <p:cNvPr id="5" name="Image 4">
            <a:extLst>
              <a:ext uri="{FF2B5EF4-FFF2-40B4-BE49-F238E27FC236}">
                <a16:creationId xmlns:a16="http://schemas.microsoft.com/office/drawing/2014/main" id="{783C841E-EDA4-E347-93A5-AC42AF884C85}"/>
              </a:ext>
            </a:extLst>
          </p:cNvPr>
          <p:cNvPicPr>
            <a:picLocks noChangeAspect="1"/>
          </p:cNvPicPr>
          <p:nvPr/>
        </p:nvPicPr>
        <p:blipFill>
          <a:blip r:embed="rId7"/>
          <a:stretch>
            <a:fillRect/>
          </a:stretch>
        </p:blipFill>
        <p:spPr>
          <a:xfrm>
            <a:off x="3154920" y="1316073"/>
            <a:ext cx="4519526" cy="4571715"/>
          </a:xfrm>
          <a:prstGeom prst="rect">
            <a:avLst/>
          </a:prstGeom>
        </p:spPr>
      </p:pic>
      <p:sp>
        <p:nvSpPr>
          <p:cNvPr id="9" name="ZoneTexte 8">
            <a:extLst>
              <a:ext uri="{FF2B5EF4-FFF2-40B4-BE49-F238E27FC236}">
                <a16:creationId xmlns:a16="http://schemas.microsoft.com/office/drawing/2014/main" id="{5EE56B48-1FFE-6740-91B5-0CD45C6D0951}"/>
              </a:ext>
            </a:extLst>
          </p:cNvPr>
          <p:cNvSpPr txBox="1"/>
          <p:nvPr/>
        </p:nvSpPr>
        <p:spPr>
          <a:xfrm>
            <a:off x="1311836" y="6257902"/>
            <a:ext cx="10194364" cy="369332"/>
          </a:xfrm>
          <a:prstGeom prst="rect">
            <a:avLst/>
          </a:prstGeom>
          <a:noFill/>
        </p:spPr>
        <p:txBody>
          <a:bodyPr wrap="square" rtlCol="0">
            <a:spAutoFit/>
          </a:bodyPr>
          <a:lstStyle/>
          <a:p>
            <a:r>
              <a:rPr lang="fr-NL" dirty="0"/>
              <a:t>As usual EdgeR is less constraining than DESEQ2 for differential peak analysis. We usually choose DESEQ2.</a:t>
            </a:r>
          </a:p>
        </p:txBody>
      </p:sp>
    </p:spTree>
    <p:extLst>
      <p:ext uri="{BB962C8B-B14F-4D97-AF65-F5344CB8AC3E}">
        <p14:creationId xmlns:p14="http://schemas.microsoft.com/office/powerpoint/2010/main" val="3489422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1FC006F-8F52-A542-8E09-64D581F2B98A}"/>
              </a:ext>
            </a:extLst>
          </p:cNvPr>
          <p:cNvPicPr>
            <a:picLocks noChangeAspect="1"/>
          </p:cNvPicPr>
          <p:nvPr/>
        </p:nvPicPr>
        <p:blipFill>
          <a:blip r:embed="rId2"/>
          <a:stretch>
            <a:fillRect/>
          </a:stretch>
        </p:blipFill>
        <p:spPr>
          <a:xfrm>
            <a:off x="955963" y="0"/>
            <a:ext cx="6774873" cy="6858000"/>
          </a:xfrm>
          <a:prstGeom prst="rect">
            <a:avLst/>
          </a:prstGeom>
        </p:spPr>
      </p:pic>
      <p:sp>
        <p:nvSpPr>
          <p:cNvPr id="5" name="ZoneTexte 4">
            <a:extLst>
              <a:ext uri="{FF2B5EF4-FFF2-40B4-BE49-F238E27FC236}">
                <a16:creationId xmlns:a16="http://schemas.microsoft.com/office/drawing/2014/main" id="{88F843D3-4A2B-8348-96E9-1D8874A89A60}"/>
              </a:ext>
            </a:extLst>
          </p:cNvPr>
          <p:cNvSpPr txBox="1"/>
          <p:nvPr/>
        </p:nvSpPr>
        <p:spPr>
          <a:xfrm rot="16200000">
            <a:off x="-776901" y="2167236"/>
            <a:ext cx="2819400" cy="923330"/>
          </a:xfrm>
          <a:prstGeom prst="rect">
            <a:avLst/>
          </a:prstGeom>
          <a:noFill/>
        </p:spPr>
        <p:txBody>
          <a:bodyPr wrap="square" rtlCol="0">
            <a:spAutoFit/>
          </a:bodyPr>
          <a:lstStyle/>
          <a:p>
            <a:pPr algn="ctr"/>
            <a:r>
              <a:rPr lang="fr-NL" b="1" dirty="0">
                <a:solidFill>
                  <a:srgbClr val="FF0000"/>
                </a:solidFill>
                <a:latin typeface="Arial" panose="020B0604020202020204" pitchFamily="34" charset="0"/>
                <a:cs typeface="Arial" panose="020B0604020202020204" pitchFamily="34" charset="0"/>
              </a:rPr>
              <a:t>More</a:t>
            </a:r>
            <a:r>
              <a:rPr lang="fr-NL" dirty="0">
                <a:latin typeface="Arial" panose="020B0604020202020204" pitchFamily="34" charset="0"/>
                <a:cs typeface="Arial" panose="020B0604020202020204" pitchFamily="34" charset="0"/>
              </a:rPr>
              <a:t> accessible peaks in KO</a:t>
            </a:r>
          </a:p>
          <a:p>
            <a:pPr algn="ctr"/>
            <a:r>
              <a:rPr lang="fr-NL" dirty="0"/>
              <a:t>(194)</a:t>
            </a:r>
          </a:p>
        </p:txBody>
      </p:sp>
      <p:sp>
        <p:nvSpPr>
          <p:cNvPr id="6" name="ZoneTexte 5">
            <a:extLst>
              <a:ext uri="{FF2B5EF4-FFF2-40B4-BE49-F238E27FC236}">
                <a16:creationId xmlns:a16="http://schemas.microsoft.com/office/drawing/2014/main" id="{666C7F1F-B84D-A74E-8000-EF47A91EAE6C}"/>
              </a:ext>
            </a:extLst>
          </p:cNvPr>
          <p:cNvSpPr txBox="1"/>
          <p:nvPr/>
        </p:nvSpPr>
        <p:spPr>
          <a:xfrm rot="16200000">
            <a:off x="-439445" y="5324092"/>
            <a:ext cx="2144487" cy="923330"/>
          </a:xfrm>
          <a:prstGeom prst="rect">
            <a:avLst/>
          </a:prstGeom>
          <a:noFill/>
        </p:spPr>
        <p:txBody>
          <a:bodyPr wrap="square" rtlCol="0">
            <a:spAutoFit/>
          </a:bodyPr>
          <a:lstStyle/>
          <a:p>
            <a:pPr algn="ctr"/>
            <a:r>
              <a:rPr lang="fr-NL" b="1" dirty="0">
                <a:solidFill>
                  <a:srgbClr val="0070C0"/>
                </a:solidFill>
                <a:latin typeface="Arial" panose="020B0604020202020204" pitchFamily="34" charset="0"/>
                <a:cs typeface="Arial" panose="020B0604020202020204" pitchFamily="34" charset="0"/>
              </a:rPr>
              <a:t>Less</a:t>
            </a:r>
            <a:r>
              <a:rPr lang="fr-NL" dirty="0">
                <a:latin typeface="Arial" panose="020B0604020202020204" pitchFamily="34" charset="0"/>
                <a:cs typeface="Arial" panose="020B0604020202020204" pitchFamily="34" charset="0"/>
              </a:rPr>
              <a:t> accessible peaks in KO</a:t>
            </a:r>
          </a:p>
          <a:p>
            <a:pPr algn="ctr"/>
            <a:r>
              <a:rPr lang="fr-NL" dirty="0">
                <a:latin typeface="Arial" panose="020B0604020202020204" pitchFamily="34" charset="0"/>
                <a:cs typeface="Arial" panose="020B0604020202020204" pitchFamily="34" charset="0"/>
              </a:rPr>
              <a:t>(103)</a:t>
            </a:r>
          </a:p>
        </p:txBody>
      </p:sp>
      <p:sp>
        <p:nvSpPr>
          <p:cNvPr id="7" name="ZoneTexte 6">
            <a:extLst>
              <a:ext uri="{FF2B5EF4-FFF2-40B4-BE49-F238E27FC236}">
                <a16:creationId xmlns:a16="http://schemas.microsoft.com/office/drawing/2014/main" id="{27AC8435-C7F8-8147-85A6-29BEF0191885}"/>
              </a:ext>
            </a:extLst>
          </p:cNvPr>
          <p:cNvSpPr txBox="1"/>
          <p:nvPr/>
        </p:nvSpPr>
        <p:spPr>
          <a:xfrm>
            <a:off x="8632371" y="1632857"/>
            <a:ext cx="3385458" cy="923330"/>
          </a:xfrm>
          <a:prstGeom prst="rect">
            <a:avLst/>
          </a:prstGeom>
          <a:noFill/>
        </p:spPr>
        <p:txBody>
          <a:bodyPr wrap="square" rtlCol="0">
            <a:spAutoFit/>
          </a:bodyPr>
          <a:lstStyle/>
          <a:p>
            <a:r>
              <a:rPr lang="fr-NL" dirty="0"/>
              <a:t>Most peaks that are more accessible in the KO are also accessible in the WT</a:t>
            </a:r>
          </a:p>
        </p:txBody>
      </p:sp>
      <p:sp>
        <p:nvSpPr>
          <p:cNvPr id="8" name="ZoneTexte 7">
            <a:extLst>
              <a:ext uri="{FF2B5EF4-FFF2-40B4-BE49-F238E27FC236}">
                <a16:creationId xmlns:a16="http://schemas.microsoft.com/office/drawing/2014/main" id="{2A41F606-FB69-B944-ACFB-4EA916D04E48}"/>
              </a:ext>
            </a:extLst>
          </p:cNvPr>
          <p:cNvSpPr txBox="1"/>
          <p:nvPr/>
        </p:nvSpPr>
        <p:spPr>
          <a:xfrm>
            <a:off x="8632371" y="5225143"/>
            <a:ext cx="3385458" cy="646331"/>
          </a:xfrm>
          <a:prstGeom prst="rect">
            <a:avLst/>
          </a:prstGeom>
          <a:noFill/>
        </p:spPr>
        <p:txBody>
          <a:bodyPr wrap="square" rtlCol="0">
            <a:spAutoFit/>
          </a:bodyPr>
          <a:lstStyle/>
          <a:p>
            <a:r>
              <a:rPr lang="fr-NL" dirty="0"/>
              <a:t>Less accessible peaks seem consistent between replicates</a:t>
            </a:r>
          </a:p>
        </p:txBody>
      </p:sp>
    </p:spTree>
    <p:extLst>
      <p:ext uri="{BB962C8B-B14F-4D97-AF65-F5344CB8AC3E}">
        <p14:creationId xmlns:p14="http://schemas.microsoft.com/office/powerpoint/2010/main" val="289102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able&#10;&#10;Description générée automatiquement">
            <a:extLst>
              <a:ext uri="{FF2B5EF4-FFF2-40B4-BE49-F238E27FC236}">
                <a16:creationId xmlns:a16="http://schemas.microsoft.com/office/drawing/2014/main" id="{44565A50-1E8E-794B-B705-DC5150D4D979}"/>
              </a:ext>
            </a:extLst>
          </p:cNvPr>
          <p:cNvPicPr>
            <a:picLocks noChangeAspect="1"/>
          </p:cNvPicPr>
          <p:nvPr/>
        </p:nvPicPr>
        <p:blipFill>
          <a:blip r:embed="rId2"/>
          <a:stretch>
            <a:fillRect/>
          </a:stretch>
        </p:blipFill>
        <p:spPr>
          <a:xfrm>
            <a:off x="311665" y="1914268"/>
            <a:ext cx="5784335" cy="1665579"/>
          </a:xfrm>
          <a:prstGeom prst="rect">
            <a:avLst/>
          </a:prstGeom>
        </p:spPr>
      </p:pic>
      <p:pic>
        <p:nvPicPr>
          <p:cNvPr id="5" name="Image 4" descr="Une image contenant table&#10;&#10;Description générée automatiquement">
            <a:extLst>
              <a:ext uri="{FF2B5EF4-FFF2-40B4-BE49-F238E27FC236}">
                <a16:creationId xmlns:a16="http://schemas.microsoft.com/office/drawing/2014/main" id="{36724514-6B7A-1447-8BF4-55211F0F921C}"/>
              </a:ext>
            </a:extLst>
          </p:cNvPr>
          <p:cNvPicPr>
            <a:picLocks noChangeAspect="1"/>
          </p:cNvPicPr>
          <p:nvPr/>
        </p:nvPicPr>
        <p:blipFill>
          <a:blip r:embed="rId3"/>
          <a:stretch>
            <a:fillRect/>
          </a:stretch>
        </p:blipFill>
        <p:spPr>
          <a:xfrm>
            <a:off x="6206868" y="1930042"/>
            <a:ext cx="5784335" cy="1649805"/>
          </a:xfrm>
          <a:prstGeom prst="rect">
            <a:avLst/>
          </a:prstGeom>
        </p:spPr>
      </p:pic>
      <p:pic>
        <p:nvPicPr>
          <p:cNvPr id="7" name="Image 6" descr="Une image contenant table&#10;&#10;Description générée automatiquement">
            <a:extLst>
              <a:ext uri="{FF2B5EF4-FFF2-40B4-BE49-F238E27FC236}">
                <a16:creationId xmlns:a16="http://schemas.microsoft.com/office/drawing/2014/main" id="{F88BF51C-D31E-A04D-90B3-3C2249617E07}"/>
              </a:ext>
            </a:extLst>
          </p:cNvPr>
          <p:cNvPicPr>
            <a:picLocks noChangeAspect="1"/>
          </p:cNvPicPr>
          <p:nvPr/>
        </p:nvPicPr>
        <p:blipFill>
          <a:blip r:embed="rId4"/>
          <a:stretch>
            <a:fillRect/>
          </a:stretch>
        </p:blipFill>
        <p:spPr>
          <a:xfrm>
            <a:off x="422533" y="4481756"/>
            <a:ext cx="5784335" cy="983003"/>
          </a:xfrm>
          <a:prstGeom prst="rect">
            <a:avLst/>
          </a:prstGeom>
        </p:spPr>
      </p:pic>
      <p:pic>
        <p:nvPicPr>
          <p:cNvPr id="9" name="Image 8" descr="Une image contenant table&#10;&#10;Description générée automatiquement">
            <a:extLst>
              <a:ext uri="{FF2B5EF4-FFF2-40B4-BE49-F238E27FC236}">
                <a16:creationId xmlns:a16="http://schemas.microsoft.com/office/drawing/2014/main" id="{93D3BE6D-1CEF-284F-8AE9-2DF39786B069}"/>
              </a:ext>
            </a:extLst>
          </p:cNvPr>
          <p:cNvPicPr>
            <a:picLocks noChangeAspect="1"/>
          </p:cNvPicPr>
          <p:nvPr/>
        </p:nvPicPr>
        <p:blipFill>
          <a:blip r:embed="rId5"/>
          <a:stretch>
            <a:fillRect/>
          </a:stretch>
        </p:blipFill>
        <p:spPr>
          <a:xfrm>
            <a:off x="6296625" y="4233734"/>
            <a:ext cx="5784335" cy="1120183"/>
          </a:xfrm>
          <a:prstGeom prst="rect">
            <a:avLst/>
          </a:prstGeom>
        </p:spPr>
      </p:pic>
      <p:sp>
        <p:nvSpPr>
          <p:cNvPr id="10" name="Titre 9">
            <a:extLst>
              <a:ext uri="{FF2B5EF4-FFF2-40B4-BE49-F238E27FC236}">
                <a16:creationId xmlns:a16="http://schemas.microsoft.com/office/drawing/2014/main" id="{FB8BD82C-B003-8441-8153-F7FADB7E0FBD}"/>
              </a:ext>
            </a:extLst>
          </p:cNvPr>
          <p:cNvSpPr>
            <a:spLocks noGrp="1"/>
          </p:cNvSpPr>
          <p:nvPr>
            <p:ph type="title"/>
          </p:nvPr>
        </p:nvSpPr>
        <p:spPr/>
        <p:txBody>
          <a:bodyPr/>
          <a:lstStyle/>
          <a:p>
            <a:r>
              <a:rPr lang="en-US" dirty="0"/>
              <a:t>QC reports provided by </a:t>
            </a:r>
            <a:r>
              <a:rPr lang="en-US" dirty="0" err="1"/>
              <a:t>Macrogen</a:t>
            </a:r>
            <a:endParaRPr lang="en-US" dirty="0"/>
          </a:p>
        </p:txBody>
      </p:sp>
    </p:spTree>
    <p:extLst>
      <p:ext uri="{BB962C8B-B14F-4D97-AF65-F5344CB8AC3E}">
        <p14:creationId xmlns:p14="http://schemas.microsoft.com/office/powerpoint/2010/main" val="3230002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733D590-A3E6-414C-9BC1-642D9E641434}"/>
              </a:ext>
            </a:extLst>
          </p:cNvPr>
          <p:cNvPicPr>
            <a:picLocks noChangeAspect="1"/>
          </p:cNvPicPr>
          <p:nvPr/>
        </p:nvPicPr>
        <p:blipFill>
          <a:blip r:embed="rId2"/>
          <a:stretch>
            <a:fillRect/>
          </a:stretch>
        </p:blipFill>
        <p:spPr>
          <a:xfrm>
            <a:off x="5553075" y="228600"/>
            <a:ext cx="6400800" cy="6400800"/>
          </a:xfrm>
          <a:prstGeom prst="rect">
            <a:avLst/>
          </a:prstGeom>
        </p:spPr>
      </p:pic>
      <p:sp>
        <p:nvSpPr>
          <p:cNvPr id="14" name="ZoneTexte 13">
            <a:extLst>
              <a:ext uri="{FF2B5EF4-FFF2-40B4-BE49-F238E27FC236}">
                <a16:creationId xmlns:a16="http://schemas.microsoft.com/office/drawing/2014/main" id="{1BB9D2C4-3CD1-2C41-B807-6A402EBD1C62}"/>
              </a:ext>
            </a:extLst>
          </p:cNvPr>
          <p:cNvSpPr txBox="1"/>
          <p:nvPr/>
        </p:nvSpPr>
        <p:spPr>
          <a:xfrm>
            <a:off x="3914775" y="600669"/>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103 peaks</a:t>
            </a:r>
          </a:p>
        </p:txBody>
      </p:sp>
      <p:sp>
        <p:nvSpPr>
          <p:cNvPr id="15" name="ZoneTexte 14">
            <a:extLst>
              <a:ext uri="{FF2B5EF4-FFF2-40B4-BE49-F238E27FC236}">
                <a16:creationId xmlns:a16="http://schemas.microsoft.com/office/drawing/2014/main" id="{C130D2BF-6FC8-E245-BD75-3ADDF9DD78A6}"/>
              </a:ext>
            </a:extLst>
          </p:cNvPr>
          <p:cNvSpPr txBox="1"/>
          <p:nvPr/>
        </p:nvSpPr>
        <p:spPr>
          <a:xfrm>
            <a:off x="3914775" y="1181412"/>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194 peaks</a:t>
            </a:r>
          </a:p>
        </p:txBody>
      </p:sp>
      <p:sp>
        <p:nvSpPr>
          <p:cNvPr id="16" name="ZoneTexte 15">
            <a:extLst>
              <a:ext uri="{FF2B5EF4-FFF2-40B4-BE49-F238E27FC236}">
                <a16:creationId xmlns:a16="http://schemas.microsoft.com/office/drawing/2014/main" id="{F0D63E56-9B99-7C4F-8213-6F37A448F5A5}"/>
              </a:ext>
            </a:extLst>
          </p:cNvPr>
          <p:cNvSpPr txBox="1"/>
          <p:nvPr/>
        </p:nvSpPr>
        <p:spPr>
          <a:xfrm>
            <a:off x="557213" y="3770943"/>
            <a:ext cx="3243262" cy="2031325"/>
          </a:xfrm>
          <a:prstGeom prst="rect">
            <a:avLst/>
          </a:prstGeom>
          <a:noFill/>
        </p:spPr>
        <p:txBody>
          <a:bodyPr wrap="square" rtlCol="0">
            <a:spAutoFit/>
          </a:bodyPr>
          <a:lstStyle/>
          <a:p>
            <a:r>
              <a:rPr lang="fr-NL" dirty="0"/>
              <a:t>Most difference in accessbility between mutant and WT occur in the distal intergenic region and introns.</a:t>
            </a:r>
          </a:p>
          <a:p>
            <a:endParaRPr lang="fr-NL" dirty="0"/>
          </a:p>
          <a:p>
            <a:r>
              <a:rPr lang="fr-NL" dirty="0"/>
              <a:t>The differences are smaller than with the previous set of samples</a:t>
            </a:r>
          </a:p>
        </p:txBody>
      </p:sp>
      <p:sp>
        <p:nvSpPr>
          <p:cNvPr id="13" name="ZoneTexte 12">
            <a:extLst>
              <a:ext uri="{FF2B5EF4-FFF2-40B4-BE49-F238E27FC236}">
                <a16:creationId xmlns:a16="http://schemas.microsoft.com/office/drawing/2014/main" id="{DDF62E6B-0EB1-E14E-8F5C-495E1AC8E9B4}"/>
              </a:ext>
            </a:extLst>
          </p:cNvPr>
          <p:cNvSpPr txBox="1"/>
          <p:nvPr/>
        </p:nvSpPr>
        <p:spPr>
          <a:xfrm>
            <a:off x="3914775" y="1854048"/>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74870 peaks</a:t>
            </a:r>
          </a:p>
        </p:txBody>
      </p:sp>
      <p:sp>
        <p:nvSpPr>
          <p:cNvPr id="17" name="ZoneTexte 16">
            <a:extLst>
              <a:ext uri="{FF2B5EF4-FFF2-40B4-BE49-F238E27FC236}">
                <a16:creationId xmlns:a16="http://schemas.microsoft.com/office/drawing/2014/main" id="{18B0DAD8-70BC-2945-B381-02191768151B}"/>
              </a:ext>
            </a:extLst>
          </p:cNvPr>
          <p:cNvSpPr txBox="1"/>
          <p:nvPr/>
        </p:nvSpPr>
        <p:spPr>
          <a:xfrm>
            <a:off x="3914775" y="2463648"/>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44578 peaks</a:t>
            </a:r>
          </a:p>
        </p:txBody>
      </p:sp>
      <p:sp>
        <p:nvSpPr>
          <p:cNvPr id="18" name="ZoneTexte 17">
            <a:extLst>
              <a:ext uri="{FF2B5EF4-FFF2-40B4-BE49-F238E27FC236}">
                <a16:creationId xmlns:a16="http://schemas.microsoft.com/office/drawing/2014/main" id="{640DF739-7993-484A-9ED5-B434B5469DDC}"/>
              </a:ext>
            </a:extLst>
          </p:cNvPr>
          <p:cNvSpPr txBox="1"/>
          <p:nvPr/>
        </p:nvSpPr>
        <p:spPr>
          <a:xfrm>
            <a:off x="3914775" y="3087057"/>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37436 peaks</a:t>
            </a:r>
          </a:p>
        </p:txBody>
      </p:sp>
      <p:sp>
        <p:nvSpPr>
          <p:cNvPr id="19" name="ZoneTexte 18">
            <a:extLst>
              <a:ext uri="{FF2B5EF4-FFF2-40B4-BE49-F238E27FC236}">
                <a16:creationId xmlns:a16="http://schemas.microsoft.com/office/drawing/2014/main" id="{9372FC44-C85A-B842-96B1-083FE2CFC1FD}"/>
              </a:ext>
            </a:extLst>
          </p:cNvPr>
          <p:cNvSpPr txBox="1"/>
          <p:nvPr/>
        </p:nvSpPr>
        <p:spPr>
          <a:xfrm>
            <a:off x="3914775" y="3710466"/>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47935 peaks</a:t>
            </a:r>
          </a:p>
        </p:txBody>
      </p:sp>
      <p:sp>
        <p:nvSpPr>
          <p:cNvPr id="20" name="ZoneTexte 19">
            <a:extLst>
              <a:ext uri="{FF2B5EF4-FFF2-40B4-BE49-F238E27FC236}">
                <a16:creationId xmlns:a16="http://schemas.microsoft.com/office/drawing/2014/main" id="{F5815CDC-6F35-AC45-AE5F-EC42E4BAD2AE}"/>
              </a:ext>
            </a:extLst>
          </p:cNvPr>
          <p:cNvSpPr txBox="1"/>
          <p:nvPr/>
        </p:nvSpPr>
        <p:spPr>
          <a:xfrm>
            <a:off x="3914775" y="4331619"/>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44699 peaks</a:t>
            </a:r>
          </a:p>
        </p:txBody>
      </p:sp>
      <p:sp>
        <p:nvSpPr>
          <p:cNvPr id="21" name="ZoneTexte 20">
            <a:extLst>
              <a:ext uri="{FF2B5EF4-FFF2-40B4-BE49-F238E27FC236}">
                <a16:creationId xmlns:a16="http://schemas.microsoft.com/office/drawing/2014/main" id="{6056D7CC-316A-734F-938B-D36D356D7E92}"/>
              </a:ext>
            </a:extLst>
          </p:cNvPr>
          <p:cNvSpPr txBox="1"/>
          <p:nvPr/>
        </p:nvSpPr>
        <p:spPr>
          <a:xfrm>
            <a:off x="3914775" y="4829118"/>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28288 peaks</a:t>
            </a:r>
          </a:p>
        </p:txBody>
      </p:sp>
      <p:sp>
        <p:nvSpPr>
          <p:cNvPr id="22" name="ZoneTexte 21">
            <a:extLst>
              <a:ext uri="{FF2B5EF4-FFF2-40B4-BE49-F238E27FC236}">
                <a16:creationId xmlns:a16="http://schemas.microsoft.com/office/drawing/2014/main" id="{436B9AEC-BCE2-CA49-84DB-286B97D5C6EB}"/>
              </a:ext>
            </a:extLst>
          </p:cNvPr>
          <p:cNvSpPr txBox="1"/>
          <p:nvPr/>
        </p:nvSpPr>
        <p:spPr>
          <a:xfrm>
            <a:off x="3914775" y="5514354"/>
            <a:ext cx="2528888" cy="369332"/>
          </a:xfrm>
          <a:prstGeom prst="rect">
            <a:avLst/>
          </a:prstGeom>
          <a:noFill/>
        </p:spPr>
        <p:txBody>
          <a:bodyPr wrap="square" rtlCol="0">
            <a:spAutoFit/>
          </a:bodyPr>
          <a:lstStyle/>
          <a:p>
            <a:r>
              <a:rPr lang="fr-NL" dirty="0">
                <a:latin typeface="Arial" panose="020B0604020202020204" pitchFamily="34" charset="0"/>
                <a:cs typeface="Arial" panose="020B0604020202020204" pitchFamily="34" charset="0"/>
              </a:rPr>
              <a:t>24902 peaks</a:t>
            </a:r>
          </a:p>
        </p:txBody>
      </p:sp>
    </p:spTree>
    <p:extLst>
      <p:ext uri="{BB962C8B-B14F-4D97-AF65-F5344CB8AC3E}">
        <p14:creationId xmlns:p14="http://schemas.microsoft.com/office/powerpoint/2010/main" val="3407351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650034D-1C2D-FE4F-930F-C561CC6AAB06}"/>
              </a:ext>
            </a:extLst>
          </p:cNvPr>
          <p:cNvPicPr>
            <a:picLocks noChangeAspect="1"/>
          </p:cNvPicPr>
          <p:nvPr/>
        </p:nvPicPr>
        <p:blipFill>
          <a:blip r:embed="rId2"/>
          <a:stretch>
            <a:fillRect/>
          </a:stretch>
        </p:blipFill>
        <p:spPr>
          <a:xfrm>
            <a:off x="264706" y="671514"/>
            <a:ext cx="11447978" cy="6058622"/>
          </a:xfrm>
          <a:prstGeom prst="rect">
            <a:avLst/>
          </a:prstGeom>
        </p:spPr>
      </p:pic>
      <p:sp>
        <p:nvSpPr>
          <p:cNvPr id="4" name="ZoneTexte 3">
            <a:extLst>
              <a:ext uri="{FF2B5EF4-FFF2-40B4-BE49-F238E27FC236}">
                <a16:creationId xmlns:a16="http://schemas.microsoft.com/office/drawing/2014/main" id="{61F3AB43-D245-064A-B4E5-35FE9F96AA28}"/>
              </a:ext>
            </a:extLst>
          </p:cNvPr>
          <p:cNvSpPr txBox="1"/>
          <p:nvPr/>
        </p:nvSpPr>
        <p:spPr>
          <a:xfrm>
            <a:off x="264706" y="157163"/>
            <a:ext cx="8207782" cy="369332"/>
          </a:xfrm>
          <a:prstGeom prst="rect">
            <a:avLst/>
          </a:prstGeom>
          <a:noFill/>
        </p:spPr>
        <p:txBody>
          <a:bodyPr wrap="square" rtlCol="0">
            <a:spAutoFit/>
          </a:bodyPr>
          <a:lstStyle/>
          <a:p>
            <a:r>
              <a:rPr lang="fr-NL" i="1" dirty="0"/>
              <a:t>Bcl11b </a:t>
            </a:r>
            <a:r>
              <a:rPr lang="fr-NL" dirty="0"/>
              <a:t>possess an more accessible loci upstream of the promoter in the KO</a:t>
            </a:r>
            <a:endParaRPr lang="fr-NL" i="1" dirty="0"/>
          </a:p>
        </p:txBody>
      </p:sp>
    </p:spTree>
    <p:extLst>
      <p:ext uri="{BB962C8B-B14F-4D97-AF65-F5344CB8AC3E}">
        <p14:creationId xmlns:p14="http://schemas.microsoft.com/office/powerpoint/2010/main" val="2833338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9922" y="22109"/>
            <a:ext cx="471009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ATAC-</a:t>
            </a:r>
            <a:r>
              <a:rPr lang="en-US" sz="2000" b="1" dirty="0" err="1">
                <a:latin typeface="Arial" panose="020B0604020202020204" pitchFamily="34" charset="0"/>
                <a:cs typeface="Arial" panose="020B0604020202020204" pitchFamily="34" charset="0"/>
              </a:rPr>
              <a:t>seq</a:t>
            </a:r>
            <a:r>
              <a:rPr lang="en-US" sz="2000" b="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Bcl11b</a:t>
            </a:r>
            <a:r>
              <a:rPr lang="en-US" sz="2000" b="1" dirty="0">
                <a:latin typeface="Arial" panose="020B0604020202020204" pitchFamily="34" charset="0"/>
                <a:cs typeface="Arial" panose="020B0604020202020204" pitchFamily="34" charset="0"/>
              </a:rPr>
              <a:t>)</a:t>
            </a:r>
            <a:endParaRPr lang="en-GB" sz="2000" b="1" dirty="0">
              <a:latin typeface="Arial" panose="020B0604020202020204" pitchFamily="34" charset="0"/>
              <a:cs typeface="Arial" panose="020B0604020202020204" pitchFamily="34" charset="0"/>
            </a:endParaRPr>
          </a:p>
        </p:txBody>
      </p:sp>
      <p:pic>
        <p:nvPicPr>
          <p:cNvPr id="12" name="Picture 2" descr="I:\lab-f\WHY\Immuno_ATAC-seq\bcl11b_3ab_washu.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692696"/>
            <a:ext cx="6765926" cy="458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91545" y="5794232"/>
            <a:ext cx="8136904" cy="1015663"/>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 ATAC-</a:t>
            </a:r>
            <a:r>
              <a:rPr lang="en-US" sz="1000" b="1" dirty="0" err="1">
                <a:latin typeface="Arial" panose="020B0604020202020204" pitchFamily="34" charset="0"/>
                <a:cs typeface="Arial" panose="020B0604020202020204" pitchFamily="34" charset="0"/>
              </a:rPr>
              <a:t>seq</a:t>
            </a:r>
            <a:r>
              <a:rPr lang="en-US" sz="1000" b="1" dirty="0">
                <a:latin typeface="Arial" panose="020B0604020202020204" pitchFamily="34" charset="0"/>
                <a:cs typeface="Arial" panose="020B0604020202020204" pitchFamily="34" charset="0"/>
              </a:rPr>
              <a:t> tracks in </a:t>
            </a:r>
            <a:r>
              <a:rPr lang="en-US" sz="1000" b="1" i="1" dirty="0">
                <a:latin typeface="Arial" panose="020B0604020202020204" pitchFamily="34" charset="0"/>
                <a:cs typeface="Arial" panose="020B0604020202020204" pitchFamily="34" charset="0"/>
              </a:rPr>
              <a:t>Bcl11b </a:t>
            </a:r>
            <a:r>
              <a:rPr lang="en-US" sz="1000" b="1" dirty="0">
                <a:latin typeface="Arial" panose="020B0604020202020204" pitchFamily="34" charset="0"/>
                <a:cs typeface="Arial" panose="020B0604020202020204" pitchFamily="34" charset="0"/>
              </a:rPr>
              <a:t>gene locus and predicted enhancer which is about 800kb downstream of </a:t>
            </a:r>
            <a:r>
              <a:rPr lang="en-US" sz="1000" b="1" i="1" dirty="0">
                <a:latin typeface="Arial" panose="020B0604020202020204" pitchFamily="34" charset="0"/>
                <a:cs typeface="Arial" panose="020B0604020202020204" pitchFamily="34" charset="0"/>
              </a:rPr>
              <a:t>Bcl11b</a:t>
            </a:r>
            <a:r>
              <a:rPr lang="en-US" sz="1000" b="1" dirty="0">
                <a:latin typeface="Arial" panose="020B0604020202020204" pitchFamily="34" charset="0"/>
                <a:cs typeface="Arial" panose="020B0604020202020204" pitchFamily="34" charset="0"/>
              </a:rPr>
              <a:t>, black and gray tracks are from normalized combined WT and KO(DN3b on the top and DN3a at the bottom) datasets. Blue tracks shows the Fold Enrichment(FE) comparing WT to KO. Blue bars show the peaks called by MACS2 using WT against KO dataset. </a:t>
            </a:r>
          </a:p>
          <a:p>
            <a:endParaRPr lang="en-US" sz="1000" b="1" i="1"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More open chromatin state is found from WT DN3b compared to KO in both gene body region and predicted enhancer locus, but there is no change from DN3a.</a:t>
            </a:r>
            <a:endParaRPr lang="en-GB"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273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10;&#10;Description générée automatiquement">
            <a:extLst>
              <a:ext uri="{FF2B5EF4-FFF2-40B4-BE49-F238E27FC236}">
                <a16:creationId xmlns:a16="http://schemas.microsoft.com/office/drawing/2014/main" id="{C14178A3-9BC3-AF43-8563-FF18CADE07A7}"/>
              </a:ext>
            </a:extLst>
          </p:cNvPr>
          <p:cNvPicPr>
            <a:picLocks noChangeAspect="1"/>
          </p:cNvPicPr>
          <p:nvPr/>
        </p:nvPicPr>
        <p:blipFill>
          <a:blip r:embed="rId2"/>
          <a:stretch>
            <a:fillRect/>
          </a:stretch>
        </p:blipFill>
        <p:spPr>
          <a:xfrm>
            <a:off x="0" y="1457838"/>
            <a:ext cx="12192000" cy="1971162"/>
          </a:xfrm>
          <a:prstGeom prst="rect">
            <a:avLst/>
          </a:prstGeom>
        </p:spPr>
      </p:pic>
      <p:sp>
        <p:nvSpPr>
          <p:cNvPr id="5" name="Espace réservé du texte 4">
            <a:extLst>
              <a:ext uri="{FF2B5EF4-FFF2-40B4-BE49-F238E27FC236}">
                <a16:creationId xmlns:a16="http://schemas.microsoft.com/office/drawing/2014/main" id="{CFA5B601-F515-0A48-AD83-6B9B01CF551E}"/>
              </a:ext>
            </a:extLst>
          </p:cNvPr>
          <p:cNvSpPr>
            <a:spLocks noGrp="1"/>
          </p:cNvSpPr>
          <p:nvPr>
            <p:ph type="body" idx="1"/>
          </p:nvPr>
        </p:nvSpPr>
        <p:spPr/>
        <p:txBody>
          <a:bodyPr>
            <a:normAutofit/>
          </a:bodyPr>
          <a:lstStyle/>
          <a:p>
            <a:r>
              <a:rPr lang="fr-NL" sz="1800" dirty="0">
                <a:solidFill>
                  <a:schemeClr val="tx1"/>
                </a:solidFill>
                <a:latin typeface="Arial" panose="020B0604020202020204" pitchFamily="34" charset="0"/>
                <a:cs typeface="Arial" panose="020B0604020202020204" pitchFamily="34" charset="0"/>
              </a:rPr>
              <a:t>As Hoayu showed, the Bcl11b enhancer has less accessibility in Tcf1 KO at DN3b stage</a:t>
            </a:r>
          </a:p>
          <a:p>
            <a:endParaRPr lang="fr-NL" sz="1800" dirty="0">
              <a:solidFill>
                <a:schemeClr val="tx1"/>
              </a:solidFill>
              <a:latin typeface="Arial" panose="020B0604020202020204" pitchFamily="34" charset="0"/>
              <a:cs typeface="Arial" panose="020B0604020202020204" pitchFamily="34" charset="0"/>
            </a:endParaRPr>
          </a:p>
          <a:p>
            <a:r>
              <a:rPr lang="fr-FR" sz="1800" dirty="0" err="1">
                <a:solidFill>
                  <a:schemeClr val="tx1"/>
                </a:solidFill>
                <a:latin typeface="Arial" panose="020B0604020202020204" pitchFamily="34" charset="0"/>
                <a:cs typeface="Arial" panose="020B0604020202020204" pitchFamily="34" charset="0"/>
              </a:rPr>
              <a:t>T</a:t>
            </a:r>
            <a:r>
              <a:rPr lang="fr-NL" sz="1800" dirty="0">
                <a:solidFill>
                  <a:schemeClr val="tx1"/>
                </a:solidFill>
                <a:latin typeface="Arial" panose="020B0604020202020204" pitchFamily="34" charset="0"/>
                <a:cs typeface="Arial" panose="020B0604020202020204" pitchFamily="34" charset="0"/>
              </a:rPr>
              <a:t>he differential peak I identified using homer is not the same as the known enhancer. </a:t>
            </a:r>
          </a:p>
        </p:txBody>
      </p:sp>
      <p:sp>
        <p:nvSpPr>
          <p:cNvPr id="6" name="ZoneTexte 5">
            <a:extLst>
              <a:ext uri="{FF2B5EF4-FFF2-40B4-BE49-F238E27FC236}">
                <a16:creationId xmlns:a16="http://schemas.microsoft.com/office/drawing/2014/main" id="{B2C41E84-268B-2C41-BC74-9DE6C17745AF}"/>
              </a:ext>
            </a:extLst>
          </p:cNvPr>
          <p:cNvSpPr txBox="1"/>
          <p:nvPr/>
        </p:nvSpPr>
        <p:spPr>
          <a:xfrm>
            <a:off x="2072786" y="399018"/>
            <a:ext cx="6097464" cy="369332"/>
          </a:xfrm>
          <a:prstGeom prst="rect">
            <a:avLst/>
          </a:prstGeom>
          <a:noFill/>
        </p:spPr>
        <p:txBody>
          <a:bodyPr wrap="square">
            <a:spAutoFit/>
          </a:bodyPr>
          <a:lstStyle/>
          <a:p>
            <a:r>
              <a:rPr lang="fr-NL" dirty="0"/>
              <a:t>chr12:107,130,001-107,170,000</a:t>
            </a:r>
          </a:p>
        </p:txBody>
      </p:sp>
    </p:spTree>
    <p:extLst>
      <p:ext uri="{BB962C8B-B14F-4D97-AF65-F5344CB8AC3E}">
        <p14:creationId xmlns:p14="http://schemas.microsoft.com/office/powerpoint/2010/main" val="858041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troupeau, lumière, document&#10;&#10;Description générée automatiquement">
            <a:extLst>
              <a:ext uri="{FF2B5EF4-FFF2-40B4-BE49-F238E27FC236}">
                <a16:creationId xmlns:a16="http://schemas.microsoft.com/office/drawing/2014/main" id="{524B7AA5-B6F5-5B41-B297-F9263F52A175}"/>
              </a:ext>
            </a:extLst>
          </p:cNvPr>
          <p:cNvPicPr>
            <a:picLocks noChangeAspect="1"/>
          </p:cNvPicPr>
          <p:nvPr/>
        </p:nvPicPr>
        <p:blipFill>
          <a:blip r:embed="rId2"/>
          <a:stretch>
            <a:fillRect/>
          </a:stretch>
        </p:blipFill>
        <p:spPr>
          <a:xfrm>
            <a:off x="2756863" y="72663"/>
            <a:ext cx="9265804" cy="6785337"/>
          </a:xfrm>
          <a:prstGeom prst="rect">
            <a:avLst/>
          </a:prstGeom>
        </p:spPr>
      </p:pic>
      <p:sp>
        <p:nvSpPr>
          <p:cNvPr id="8" name="Rectangle 7">
            <a:extLst>
              <a:ext uri="{FF2B5EF4-FFF2-40B4-BE49-F238E27FC236}">
                <a16:creationId xmlns:a16="http://schemas.microsoft.com/office/drawing/2014/main" id="{BA5DD872-B45B-5B40-AE51-07E201D15F73}"/>
              </a:ext>
            </a:extLst>
          </p:cNvPr>
          <p:cNvSpPr/>
          <p:nvPr/>
        </p:nvSpPr>
        <p:spPr>
          <a:xfrm>
            <a:off x="10747022" y="0"/>
            <a:ext cx="756356" cy="69539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NL"/>
          </a:p>
        </p:txBody>
      </p:sp>
      <p:sp>
        <p:nvSpPr>
          <p:cNvPr id="9" name="ZoneTexte 8">
            <a:extLst>
              <a:ext uri="{FF2B5EF4-FFF2-40B4-BE49-F238E27FC236}">
                <a16:creationId xmlns:a16="http://schemas.microsoft.com/office/drawing/2014/main" id="{A6673295-050D-8141-A2CE-DB6E14C8AF27}"/>
              </a:ext>
            </a:extLst>
          </p:cNvPr>
          <p:cNvSpPr txBox="1"/>
          <p:nvPr/>
        </p:nvSpPr>
        <p:spPr>
          <a:xfrm>
            <a:off x="0" y="263769"/>
            <a:ext cx="2624978" cy="1200329"/>
          </a:xfrm>
          <a:prstGeom prst="rect">
            <a:avLst/>
          </a:prstGeom>
          <a:noFill/>
        </p:spPr>
        <p:txBody>
          <a:bodyPr wrap="square" rtlCol="0">
            <a:spAutoFit/>
          </a:bodyPr>
          <a:lstStyle/>
          <a:p>
            <a:r>
              <a:rPr lang="fr-NL" dirty="0"/>
              <a:t>Bcl11b known enhancer seems to be less accessible at DN1 in the MORC3 KO samples</a:t>
            </a:r>
          </a:p>
        </p:txBody>
      </p:sp>
    </p:spTree>
    <p:extLst>
      <p:ext uri="{BB962C8B-B14F-4D97-AF65-F5344CB8AC3E}">
        <p14:creationId xmlns:p14="http://schemas.microsoft.com/office/powerpoint/2010/main" val="131618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35EB723-A7B8-DC46-89D4-2C10E2A070A9}"/>
              </a:ext>
            </a:extLst>
          </p:cNvPr>
          <p:cNvPicPr>
            <a:picLocks noChangeAspect="1"/>
          </p:cNvPicPr>
          <p:nvPr/>
        </p:nvPicPr>
        <p:blipFill>
          <a:blip r:embed="rId2"/>
          <a:stretch>
            <a:fillRect/>
          </a:stretch>
        </p:blipFill>
        <p:spPr>
          <a:xfrm>
            <a:off x="2637222" y="0"/>
            <a:ext cx="9152106" cy="6858000"/>
          </a:xfrm>
          <a:prstGeom prst="rect">
            <a:avLst/>
          </a:prstGeom>
        </p:spPr>
      </p:pic>
      <p:sp>
        <p:nvSpPr>
          <p:cNvPr id="6" name="ZoneTexte 5">
            <a:extLst>
              <a:ext uri="{FF2B5EF4-FFF2-40B4-BE49-F238E27FC236}">
                <a16:creationId xmlns:a16="http://schemas.microsoft.com/office/drawing/2014/main" id="{A08098F8-9BB2-D749-916B-AAD1879EC474}"/>
              </a:ext>
            </a:extLst>
          </p:cNvPr>
          <p:cNvSpPr txBox="1"/>
          <p:nvPr/>
        </p:nvSpPr>
        <p:spPr>
          <a:xfrm>
            <a:off x="191911" y="169333"/>
            <a:ext cx="2190045" cy="3693319"/>
          </a:xfrm>
          <a:prstGeom prst="rect">
            <a:avLst/>
          </a:prstGeom>
          <a:noFill/>
        </p:spPr>
        <p:txBody>
          <a:bodyPr wrap="square" rtlCol="0">
            <a:spAutoFit/>
          </a:bodyPr>
          <a:lstStyle/>
          <a:p>
            <a:r>
              <a:rPr lang="fr-NL" dirty="0"/>
              <a:t>H3K4me1 ChIP-seq in thymus</a:t>
            </a:r>
          </a:p>
          <a:p>
            <a:endParaRPr lang="fr-NL" dirty="0"/>
          </a:p>
          <a:p>
            <a:endParaRPr lang="fr-NL" dirty="0"/>
          </a:p>
          <a:p>
            <a:r>
              <a:rPr lang="fr-NL" dirty="0"/>
              <a:t>We do not observe a clear H3K4me1 peak at the known enhancer. </a:t>
            </a:r>
          </a:p>
          <a:p>
            <a:endParaRPr lang="fr-NL" dirty="0"/>
          </a:p>
          <a:p>
            <a:r>
              <a:rPr lang="fr-NL" dirty="0"/>
              <a:t>Need to produce the H3K4me1 ChIP-seq at DN1 to confirm or infirm the enhancer.</a:t>
            </a:r>
          </a:p>
        </p:txBody>
      </p:sp>
    </p:spTree>
    <p:extLst>
      <p:ext uri="{BB962C8B-B14F-4D97-AF65-F5344CB8AC3E}">
        <p14:creationId xmlns:p14="http://schemas.microsoft.com/office/powerpoint/2010/main" val="996851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CA082C-4DC9-FC41-ADB2-D289B59CEDBB}"/>
              </a:ext>
            </a:extLst>
          </p:cNvPr>
          <p:cNvSpPr>
            <a:spLocks noGrp="1"/>
          </p:cNvSpPr>
          <p:nvPr>
            <p:ph type="title"/>
          </p:nvPr>
        </p:nvSpPr>
        <p:spPr/>
        <p:txBody>
          <a:bodyPr/>
          <a:lstStyle/>
          <a:p>
            <a:r>
              <a:rPr lang="fr-NL" dirty="0"/>
              <a:t>What is next? (Observation on 18/01/22) </a:t>
            </a:r>
          </a:p>
        </p:txBody>
      </p:sp>
      <p:sp>
        <p:nvSpPr>
          <p:cNvPr id="3" name="Espace réservé du contenu 2">
            <a:extLst>
              <a:ext uri="{FF2B5EF4-FFF2-40B4-BE49-F238E27FC236}">
                <a16:creationId xmlns:a16="http://schemas.microsoft.com/office/drawing/2014/main" id="{19D8C94A-7C1A-0840-84B6-591536B79B68}"/>
              </a:ext>
            </a:extLst>
          </p:cNvPr>
          <p:cNvSpPr>
            <a:spLocks noGrp="1"/>
          </p:cNvSpPr>
          <p:nvPr>
            <p:ph idx="1"/>
          </p:nvPr>
        </p:nvSpPr>
        <p:spPr/>
        <p:txBody>
          <a:bodyPr/>
          <a:lstStyle/>
          <a:p>
            <a:r>
              <a:rPr lang="fr-NL" dirty="0"/>
              <a:t>Chromatin accessibility at promoter (Running)</a:t>
            </a:r>
          </a:p>
          <a:p>
            <a:endParaRPr lang="fr-NL" dirty="0"/>
          </a:p>
          <a:p>
            <a:r>
              <a:rPr lang="fr-NL" dirty="0"/>
              <a:t>Identify motifs linked to differential accessible loci?</a:t>
            </a:r>
          </a:p>
          <a:p>
            <a:pPr lvl="1"/>
            <a:r>
              <a:rPr lang="fr-NL" dirty="0"/>
              <a:t>Are T-cell regulators TF motifs still present with our new set of samples?</a:t>
            </a:r>
          </a:p>
          <a:p>
            <a:pPr lvl="1"/>
            <a:endParaRPr lang="fr-NL" dirty="0"/>
          </a:p>
          <a:p>
            <a:r>
              <a:rPr lang="fr-NL" dirty="0"/>
              <a:t>Check the accessibility at TE</a:t>
            </a:r>
          </a:p>
          <a:p>
            <a:pPr lvl="1"/>
            <a:r>
              <a:rPr lang="fr-NL" dirty="0"/>
              <a:t>There were not accessible in any condition with the incomplete set</a:t>
            </a:r>
          </a:p>
        </p:txBody>
      </p:sp>
    </p:spTree>
    <p:extLst>
      <p:ext uri="{BB962C8B-B14F-4D97-AF65-F5344CB8AC3E}">
        <p14:creationId xmlns:p14="http://schemas.microsoft.com/office/powerpoint/2010/main" val="4129306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61116AFF-D31E-054A-A0E5-CF126C4DE9A9}"/>
              </a:ext>
            </a:extLst>
          </p:cNvPr>
          <p:cNvPicPr>
            <a:picLocks noChangeAspect="1"/>
          </p:cNvPicPr>
          <p:nvPr/>
        </p:nvPicPr>
        <p:blipFill>
          <a:blip r:embed="rId2"/>
          <a:stretch>
            <a:fillRect/>
          </a:stretch>
        </p:blipFill>
        <p:spPr>
          <a:xfrm>
            <a:off x="561863" y="3319773"/>
            <a:ext cx="4571619" cy="692034"/>
          </a:xfrm>
          <a:prstGeom prst="rect">
            <a:avLst/>
          </a:prstGeom>
        </p:spPr>
      </p:pic>
      <p:sp>
        <p:nvSpPr>
          <p:cNvPr id="3" name="ZoneTexte 2">
            <a:extLst>
              <a:ext uri="{FF2B5EF4-FFF2-40B4-BE49-F238E27FC236}">
                <a16:creationId xmlns:a16="http://schemas.microsoft.com/office/drawing/2014/main" id="{0D504C39-33E3-A74F-B7EE-C7CAFBA8B4AF}"/>
              </a:ext>
            </a:extLst>
          </p:cNvPr>
          <p:cNvSpPr txBox="1"/>
          <p:nvPr/>
        </p:nvSpPr>
        <p:spPr>
          <a:xfrm>
            <a:off x="561863" y="224589"/>
            <a:ext cx="710626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Differential peak analysis – July samples</a:t>
            </a:r>
          </a:p>
        </p:txBody>
      </p:sp>
      <p:sp>
        <p:nvSpPr>
          <p:cNvPr id="5" name="ZoneTexte 4">
            <a:extLst>
              <a:ext uri="{FF2B5EF4-FFF2-40B4-BE49-F238E27FC236}">
                <a16:creationId xmlns:a16="http://schemas.microsoft.com/office/drawing/2014/main" id="{C5164B4D-DFC9-134E-BA8F-2F58395878EE}"/>
              </a:ext>
            </a:extLst>
          </p:cNvPr>
          <p:cNvSpPr txBox="1"/>
          <p:nvPr/>
        </p:nvSpPr>
        <p:spPr>
          <a:xfrm>
            <a:off x="561863" y="1572126"/>
            <a:ext cx="5341632" cy="923330"/>
          </a:xfrm>
          <a:prstGeom prst="rect">
            <a:avLst/>
          </a:prstGeom>
          <a:noFill/>
        </p:spPr>
        <p:txBody>
          <a:bodyPr wrap="square" rtlCol="0">
            <a:spAutoFit/>
          </a:bodyPr>
          <a:lstStyle/>
          <a:p>
            <a:r>
              <a:rPr lang="en-US" dirty="0"/>
              <a:t>2xWT versus 1xKO</a:t>
            </a:r>
          </a:p>
          <a:p>
            <a:endParaRPr lang="en-US" dirty="0"/>
          </a:p>
          <a:p>
            <a:r>
              <a:rPr lang="en-US" dirty="0"/>
              <a:t>Homer </a:t>
            </a:r>
            <a:r>
              <a:rPr lang="fr-FR" b="1" dirty="0" err="1"/>
              <a:t>getDifferentialPeaks</a:t>
            </a:r>
            <a:r>
              <a:rPr lang="fr-FR" b="1" dirty="0"/>
              <a:t> FC &gt; 4 / p-value &lt;0.05</a:t>
            </a:r>
            <a:endParaRPr lang="en-US" dirty="0"/>
          </a:p>
        </p:txBody>
      </p:sp>
      <p:sp>
        <p:nvSpPr>
          <p:cNvPr id="6" name="ZoneTexte 5">
            <a:extLst>
              <a:ext uri="{FF2B5EF4-FFF2-40B4-BE49-F238E27FC236}">
                <a16:creationId xmlns:a16="http://schemas.microsoft.com/office/drawing/2014/main" id="{23F66B23-687D-4F4A-8394-F4171120647A}"/>
              </a:ext>
            </a:extLst>
          </p:cNvPr>
          <p:cNvSpPr txBox="1"/>
          <p:nvPr/>
        </p:nvSpPr>
        <p:spPr>
          <a:xfrm>
            <a:off x="470243" y="4651458"/>
            <a:ext cx="4571619" cy="1754326"/>
          </a:xfrm>
          <a:prstGeom prst="rect">
            <a:avLst/>
          </a:prstGeom>
          <a:noFill/>
        </p:spPr>
        <p:txBody>
          <a:bodyPr wrap="square" rtlCol="0">
            <a:spAutoFit/>
          </a:bodyPr>
          <a:lstStyle/>
          <a:p>
            <a:r>
              <a:rPr lang="en-US" dirty="0"/>
              <a:t>Average size less accessible peaks: 320bp (SD=113bp)</a:t>
            </a:r>
          </a:p>
          <a:p>
            <a:endParaRPr lang="en-US" dirty="0"/>
          </a:p>
          <a:p>
            <a:r>
              <a:rPr lang="en-US" dirty="0"/>
              <a:t>Average size more accessible peaks: 284bp (SD=145bp)</a:t>
            </a:r>
          </a:p>
          <a:p>
            <a:endParaRPr lang="en-US" dirty="0"/>
          </a:p>
        </p:txBody>
      </p:sp>
      <p:sp>
        <p:nvSpPr>
          <p:cNvPr id="7" name="ZoneTexte 6">
            <a:extLst>
              <a:ext uri="{FF2B5EF4-FFF2-40B4-BE49-F238E27FC236}">
                <a16:creationId xmlns:a16="http://schemas.microsoft.com/office/drawing/2014/main" id="{B05D5E61-EF6A-AE41-A2E7-50018AEE87B5}"/>
              </a:ext>
            </a:extLst>
          </p:cNvPr>
          <p:cNvSpPr txBox="1"/>
          <p:nvPr/>
        </p:nvSpPr>
        <p:spPr>
          <a:xfrm>
            <a:off x="622643" y="3022348"/>
            <a:ext cx="3639493" cy="369332"/>
          </a:xfrm>
          <a:prstGeom prst="rect">
            <a:avLst/>
          </a:prstGeom>
          <a:noFill/>
        </p:spPr>
        <p:txBody>
          <a:bodyPr wrap="square" rtlCol="0">
            <a:spAutoFit/>
          </a:bodyPr>
          <a:lstStyle/>
          <a:p>
            <a:r>
              <a:rPr lang="en-US" dirty="0"/>
              <a:t>Relative to WT:</a:t>
            </a:r>
          </a:p>
        </p:txBody>
      </p:sp>
      <p:pic>
        <p:nvPicPr>
          <p:cNvPr id="9" name="Image 8">
            <a:extLst>
              <a:ext uri="{FF2B5EF4-FFF2-40B4-BE49-F238E27FC236}">
                <a16:creationId xmlns:a16="http://schemas.microsoft.com/office/drawing/2014/main" id="{2AAD8A45-C1E8-194F-9F63-D3510B1ADE60}"/>
              </a:ext>
            </a:extLst>
          </p:cNvPr>
          <p:cNvPicPr>
            <a:picLocks noChangeAspect="1"/>
          </p:cNvPicPr>
          <p:nvPr/>
        </p:nvPicPr>
        <p:blipFill>
          <a:blip r:embed="rId3"/>
          <a:stretch>
            <a:fillRect/>
          </a:stretch>
        </p:blipFill>
        <p:spPr>
          <a:xfrm>
            <a:off x="7293609" y="0"/>
            <a:ext cx="3308465" cy="6858000"/>
          </a:xfrm>
          <a:prstGeom prst="rect">
            <a:avLst/>
          </a:prstGeom>
        </p:spPr>
      </p:pic>
    </p:spTree>
    <p:extLst>
      <p:ext uri="{BB962C8B-B14F-4D97-AF65-F5344CB8AC3E}">
        <p14:creationId xmlns:p14="http://schemas.microsoft.com/office/powerpoint/2010/main" val="375139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D504C39-33E3-A74F-B7EE-C7CAFBA8B4AF}"/>
              </a:ext>
            </a:extLst>
          </p:cNvPr>
          <p:cNvSpPr txBox="1"/>
          <p:nvPr/>
        </p:nvSpPr>
        <p:spPr>
          <a:xfrm>
            <a:off x="176856" y="256732"/>
            <a:ext cx="7106263"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Differential peak analysis</a:t>
            </a:r>
          </a:p>
        </p:txBody>
      </p:sp>
      <p:sp>
        <p:nvSpPr>
          <p:cNvPr id="5" name="ZoneTexte 4">
            <a:extLst>
              <a:ext uri="{FF2B5EF4-FFF2-40B4-BE49-F238E27FC236}">
                <a16:creationId xmlns:a16="http://schemas.microsoft.com/office/drawing/2014/main" id="{C5164B4D-DFC9-134E-BA8F-2F58395878EE}"/>
              </a:ext>
            </a:extLst>
          </p:cNvPr>
          <p:cNvSpPr txBox="1"/>
          <p:nvPr/>
        </p:nvSpPr>
        <p:spPr>
          <a:xfrm>
            <a:off x="176856" y="1045234"/>
            <a:ext cx="5341632" cy="3139321"/>
          </a:xfrm>
          <a:prstGeom prst="rect">
            <a:avLst/>
          </a:prstGeom>
          <a:noFill/>
        </p:spPr>
        <p:txBody>
          <a:bodyPr wrap="square" rtlCol="0">
            <a:spAutoFit/>
          </a:bodyPr>
          <a:lstStyle/>
          <a:p>
            <a:r>
              <a:rPr lang="en-US" dirty="0"/>
              <a:t>3xWT versus 4xKO </a:t>
            </a:r>
            <a:r>
              <a:rPr lang="en-US" dirty="0">
                <a:sym typeface="Wingdings" pitchFamily="2" charset="2"/>
              </a:rPr>
              <a:t> Merge peaks function of HOMER</a:t>
            </a:r>
          </a:p>
          <a:p>
            <a:endParaRPr lang="en-US" dirty="0">
              <a:sym typeface="Wingdings" pitchFamily="2" charset="2"/>
            </a:endParaRPr>
          </a:p>
          <a:p>
            <a:r>
              <a:rPr lang="en-US" dirty="0">
                <a:sym typeface="Wingdings" pitchFamily="2" charset="2"/>
              </a:rPr>
              <a:t>How many peaks? 107610 </a:t>
            </a:r>
            <a:endParaRPr lang="en-US" dirty="0"/>
          </a:p>
          <a:p>
            <a:endParaRPr lang="en-US" dirty="0"/>
          </a:p>
          <a:p>
            <a:r>
              <a:rPr lang="en-US" dirty="0"/>
              <a:t>Homer </a:t>
            </a:r>
            <a:r>
              <a:rPr lang="fr-FR" b="1" dirty="0" err="1"/>
              <a:t>getDifferentialPeaks</a:t>
            </a:r>
            <a:r>
              <a:rPr lang="fr-FR" b="1" dirty="0"/>
              <a:t> FC &gt; 4 / p-value &lt;0.05</a:t>
            </a:r>
          </a:p>
          <a:p>
            <a:endParaRPr lang="fr-FR" b="1" dirty="0"/>
          </a:p>
          <a:p>
            <a:endParaRPr lang="fr-FR" b="1" dirty="0"/>
          </a:p>
          <a:p>
            <a:endParaRPr lang="fr-FR" b="1" dirty="0"/>
          </a:p>
          <a:p>
            <a:r>
              <a:rPr lang="fr-FR" b="1" dirty="0"/>
              <a:t>I </a:t>
            </a:r>
            <a:r>
              <a:rPr lang="fr-FR" b="1" dirty="0" err="1"/>
              <a:t>should</a:t>
            </a:r>
            <a:r>
              <a:rPr lang="fr-FR" b="1" dirty="0"/>
              <a:t> </a:t>
            </a:r>
            <a:r>
              <a:rPr lang="fr-FR" b="1" dirty="0" err="1"/>
              <a:t>try</a:t>
            </a:r>
            <a:r>
              <a:rPr lang="fr-FR" b="1" dirty="0"/>
              <a:t> by </a:t>
            </a:r>
            <a:r>
              <a:rPr lang="fr-FR" b="1" dirty="0" err="1"/>
              <a:t>merging</a:t>
            </a:r>
            <a:r>
              <a:rPr lang="fr-FR" b="1" dirty="0"/>
              <a:t> </a:t>
            </a:r>
            <a:r>
              <a:rPr lang="fr-FR" b="1" dirty="0" err="1"/>
              <a:t>only</a:t>
            </a:r>
            <a:r>
              <a:rPr lang="fr-FR" b="1" dirty="0"/>
              <a:t> the </a:t>
            </a:r>
            <a:r>
              <a:rPr lang="fr-FR" b="1" dirty="0" err="1"/>
              <a:t>peaks</a:t>
            </a:r>
            <a:r>
              <a:rPr lang="fr-FR" b="1" dirty="0"/>
              <a:t> </a:t>
            </a:r>
            <a:r>
              <a:rPr lang="fr-FR" b="1" dirty="0" err="1"/>
              <a:t>that</a:t>
            </a:r>
            <a:r>
              <a:rPr lang="fr-FR" b="1" dirty="0"/>
              <a:t> are consistent </a:t>
            </a:r>
            <a:r>
              <a:rPr lang="fr-FR" b="1" dirty="0" err="1"/>
              <a:t>between</a:t>
            </a:r>
            <a:r>
              <a:rPr lang="fr-FR" b="1" dirty="0"/>
              <a:t> the July and </a:t>
            </a:r>
            <a:r>
              <a:rPr lang="fr-FR" b="1" dirty="0" err="1"/>
              <a:t>Dec</a:t>
            </a:r>
            <a:r>
              <a:rPr lang="fr-FR" b="1" dirty="0"/>
              <a:t> </a:t>
            </a:r>
            <a:r>
              <a:rPr lang="fr-FR" b="1" dirty="0" err="1"/>
              <a:t>experiment</a:t>
            </a:r>
            <a:r>
              <a:rPr lang="fr-FR" b="1" dirty="0"/>
              <a:t> for WT and KO.</a:t>
            </a:r>
            <a:endParaRPr lang="en-US" dirty="0"/>
          </a:p>
        </p:txBody>
      </p:sp>
      <p:sp>
        <p:nvSpPr>
          <p:cNvPr id="6" name="ZoneTexte 5">
            <a:extLst>
              <a:ext uri="{FF2B5EF4-FFF2-40B4-BE49-F238E27FC236}">
                <a16:creationId xmlns:a16="http://schemas.microsoft.com/office/drawing/2014/main" id="{23F66B23-687D-4F4A-8394-F4171120647A}"/>
              </a:ext>
            </a:extLst>
          </p:cNvPr>
          <p:cNvSpPr txBox="1"/>
          <p:nvPr/>
        </p:nvSpPr>
        <p:spPr>
          <a:xfrm>
            <a:off x="470243" y="4651458"/>
            <a:ext cx="4571619" cy="1754326"/>
          </a:xfrm>
          <a:prstGeom prst="rect">
            <a:avLst/>
          </a:prstGeom>
          <a:noFill/>
        </p:spPr>
        <p:txBody>
          <a:bodyPr wrap="square" rtlCol="0">
            <a:spAutoFit/>
          </a:bodyPr>
          <a:lstStyle/>
          <a:p>
            <a:r>
              <a:rPr lang="en-US" dirty="0"/>
              <a:t>Average size less accessible peaks: 413bp (SD=153bp)</a:t>
            </a:r>
          </a:p>
          <a:p>
            <a:endParaRPr lang="en-US" dirty="0"/>
          </a:p>
          <a:p>
            <a:r>
              <a:rPr lang="en-US" dirty="0"/>
              <a:t>Average size more accessible peaks: 606bp (SD=272bp)</a:t>
            </a:r>
          </a:p>
          <a:p>
            <a:endParaRPr lang="en-US" dirty="0"/>
          </a:p>
        </p:txBody>
      </p:sp>
      <p:pic>
        <p:nvPicPr>
          <p:cNvPr id="8" name="Image 7">
            <a:extLst>
              <a:ext uri="{FF2B5EF4-FFF2-40B4-BE49-F238E27FC236}">
                <a16:creationId xmlns:a16="http://schemas.microsoft.com/office/drawing/2014/main" id="{3A548EA5-CDBE-754A-A567-2326E371DC0C}"/>
              </a:ext>
            </a:extLst>
          </p:cNvPr>
          <p:cNvPicPr>
            <a:picLocks noChangeAspect="1"/>
          </p:cNvPicPr>
          <p:nvPr/>
        </p:nvPicPr>
        <p:blipFill>
          <a:blip r:embed="rId2"/>
          <a:stretch>
            <a:fillRect/>
          </a:stretch>
        </p:blipFill>
        <p:spPr>
          <a:xfrm>
            <a:off x="5323399" y="37321"/>
            <a:ext cx="6691745" cy="6858000"/>
          </a:xfrm>
          <a:prstGeom prst="rect">
            <a:avLst/>
          </a:prstGeom>
        </p:spPr>
      </p:pic>
      <p:pic>
        <p:nvPicPr>
          <p:cNvPr id="11" name="Image 10">
            <a:extLst>
              <a:ext uri="{FF2B5EF4-FFF2-40B4-BE49-F238E27FC236}">
                <a16:creationId xmlns:a16="http://schemas.microsoft.com/office/drawing/2014/main" id="{B08F3321-AA6B-C74C-99D4-AA7EEB6303AD}"/>
              </a:ext>
            </a:extLst>
          </p:cNvPr>
          <p:cNvPicPr>
            <a:picLocks noChangeAspect="1"/>
          </p:cNvPicPr>
          <p:nvPr/>
        </p:nvPicPr>
        <p:blipFill>
          <a:blip r:embed="rId3"/>
          <a:stretch>
            <a:fillRect/>
          </a:stretch>
        </p:blipFill>
        <p:spPr>
          <a:xfrm>
            <a:off x="470243" y="2484138"/>
            <a:ext cx="2692400" cy="622300"/>
          </a:xfrm>
          <a:prstGeom prst="rect">
            <a:avLst/>
          </a:prstGeom>
        </p:spPr>
      </p:pic>
    </p:spTree>
    <p:extLst>
      <p:ext uri="{BB962C8B-B14F-4D97-AF65-F5344CB8AC3E}">
        <p14:creationId xmlns:p14="http://schemas.microsoft.com/office/powerpoint/2010/main" val="1747587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A918D95-57C5-7D45-BBC4-CDE1168262C6}"/>
              </a:ext>
            </a:extLst>
          </p:cNvPr>
          <p:cNvPicPr>
            <a:picLocks noChangeAspect="1"/>
          </p:cNvPicPr>
          <p:nvPr/>
        </p:nvPicPr>
        <p:blipFill>
          <a:blip r:embed="rId2"/>
          <a:stretch>
            <a:fillRect/>
          </a:stretch>
        </p:blipFill>
        <p:spPr>
          <a:xfrm>
            <a:off x="1095935" y="199465"/>
            <a:ext cx="3108512" cy="3108512"/>
          </a:xfrm>
          <a:prstGeom prst="rect">
            <a:avLst/>
          </a:prstGeom>
        </p:spPr>
      </p:pic>
      <p:pic>
        <p:nvPicPr>
          <p:cNvPr id="3" name="Image 2">
            <a:extLst>
              <a:ext uri="{FF2B5EF4-FFF2-40B4-BE49-F238E27FC236}">
                <a16:creationId xmlns:a16="http://schemas.microsoft.com/office/drawing/2014/main" id="{E5BAD14C-BC10-B045-A2AE-F3DD343B2BDC}"/>
              </a:ext>
            </a:extLst>
          </p:cNvPr>
          <p:cNvPicPr>
            <a:picLocks noChangeAspect="1"/>
          </p:cNvPicPr>
          <p:nvPr/>
        </p:nvPicPr>
        <p:blipFill>
          <a:blip r:embed="rId3"/>
          <a:stretch>
            <a:fillRect/>
          </a:stretch>
        </p:blipFill>
        <p:spPr>
          <a:xfrm>
            <a:off x="6483724" y="-62753"/>
            <a:ext cx="3687856" cy="3634409"/>
          </a:xfrm>
          <a:prstGeom prst="rect">
            <a:avLst/>
          </a:prstGeom>
        </p:spPr>
      </p:pic>
      <p:sp>
        <p:nvSpPr>
          <p:cNvPr id="5" name="Rectangle 4">
            <a:extLst>
              <a:ext uri="{FF2B5EF4-FFF2-40B4-BE49-F238E27FC236}">
                <a16:creationId xmlns:a16="http://schemas.microsoft.com/office/drawing/2014/main" id="{9BCDF743-609C-4042-8A3E-330AF9C53759}"/>
              </a:ext>
            </a:extLst>
          </p:cNvPr>
          <p:cNvSpPr/>
          <p:nvPr/>
        </p:nvSpPr>
        <p:spPr>
          <a:xfrm>
            <a:off x="2339788" y="3571656"/>
            <a:ext cx="6831106" cy="66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NL" dirty="0"/>
              <a:t>MergePeaks (found in all replicates)</a:t>
            </a:r>
          </a:p>
        </p:txBody>
      </p:sp>
      <p:sp>
        <p:nvSpPr>
          <p:cNvPr id="6" name="Rectangle 5">
            <a:extLst>
              <a:ext uri="{FF2B5EF4-FFF2-40B4-BE49-F238E27FC236}">
                <a16:creationId xmlns:a16="http://schemas.microsoft.com/office/drawing/2014/main" id="{91BF448D-058F-AA4E-A3C8-7493DED17A73}"/>
              </a:ext>
            </a:extLst>
          </p:cNvPr>
          <p:cNvSpPr/>
          <p:nvPr/>
        </p:nvSpPr>
        <p:spPr>
          <a:xfrm>
            <a:off x="2339788" y="4934291"/>
            <a:ext cx="6831106" cy="66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NL" dirty="0"/>
              <a:t>Differential peaks</a:t>
            </a:r>
          </a:p>
        </p:txBody>
      </p:sp>
      <p:pic>
        <p:nvPicPr>
          <p:cNvPr id="10" name="Image 9">
            <a:extLst>
              <a:ext uri="{FF2B5EF4-FFF2-40B4-BE49-F238E27FC236}">
                <a16:creationId xmlns:a16="http://schemas.microsoft.com/office/drawing/2014/main" id="{44E4CD6B-6A27-4242-A711-3650AC44BFFE}"/>
              </a:ext>
            </a:extLst>
          </p:cNvPr>
          <p:cNvPicPr>
            <a:picLocks noChangeAspect="1"/>
          </p:cNvPicPr>
          <p:nvPr/>
        </p:nvPicPr>
        <p:blipFill>
          <a:blip r:embed="rId4"/>
          <a:stretch>
            <a:fillRect/>
          </a:stretch>
        </p:blipFill>
        <p:spPr>
          <a:xfrm>
            <a:off x="282015" y="6087376"/>
            <a:ext cx="4330700" cy="419100"/>
          </a:xfrm>
          <a:prstGeom prst="rect">
            <a:avLst/>
          </a:prstGeom>
        </p:spPr>
      </p:pic>
    </p:spTree>
    <p:extLst>
      <p:ext uri="{BB962C8B-B14F-4D97-AF65-F5344CB8AC3E}">
        <p14:creationId xmlns:p14="http://schemas.microsoft.com/office/powerpoint/2010/main" val="2790486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FAFC42-32EC-C941-B6E4-71D521AF1FCF}"/>
              </a:ext>
            </a:extLst>
          </p:cNvPr>
          <p:cNvSpPr>
            <a:spLocks noGrp="1"/>
          </p:cNvSpPr>
          <p:nvPr>
            <p:ph type="title"/>
          </p:nvPr>
        </p:nvSpPr>
        <p:spPr/>
        <p:txBody>
          <a:bodyPr/>
          <a:lstStyle/>
          <a:p>
            <a:r>
              <a:rPr lang="en-US"/>
              <a:t>Analysis</a:t>
            </a:r>
            <a:endParaRPr lang="en-US" dirty="0"/>
          </a:p>
        </p:txBody>
      </p:sp>
      <p:sp>
        <p:nvSpPr>
          <p:cNvPr id="3" name="Espace réservé du contenu 2">
            <a:extLst>
              <a:ext uri="{FF2B5EF4-FFF2-40B4-BE49-F238E27FC236}">
                <a16:creationId xmlns:a16="http://schemas.microsoft.com/office/drawing/2014/main" id="{53FCD562-2B47-874A-B09C-7074716C9C99}"/>
              </a:ext>
            </a:extLst>
          </p:cNvPr>
          <p:cNvSpPr>
            <a:spLocks noGrp="1"/>
          </p:cNvSpPr>
          <p:nvPr>
            <p:ph idx="1"/>
          </p:nvPr>
        </p:nvSpPr>
        <p:spPr/>
        <p:txBody>
          <a:bodyPr/>
          <a:lstStyle/>
          <a:p>
            <a:r>
              <a:rPr lang="en-US"/>
              <a:t>Done with our </a:t>
            </a:r>
            <a:r>
              <a:rPr lang="en-US">
                <a:hlinkClick r:id="rId2"/>
              </a:rPr>
              <a:t>Snakemake-ATAC-seq pipeline</a:t>
            </a:r>
            <a:endParaRPr lang="en-US" dirty="0"/>
          </a:p>
        </p:txBody>
      </p:sp>
    </p:spTree>
    <p:extLst>
      <p:ext uri="{BB962C8B-B14F-4D97-AF65-F5344CB8AC3E}">
        <p14:creationId xmlns:p14="http://schemas.microsoft.com/office/powerpoint/2010/main" val="27689443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56C1581-7CFF-B74A-BFE5-EF37E785C2BB}"/>
              </a:ext>
            </a:extLst>
          </p:cNvPr>
          <p:cNvPicPr>
            <a:picLocks noChangeAspect="1"/>
          </p:cNvPicPr>
          <p:nvPr/>
        </p:nvPicPr>
        <p:blipFill>
          <a:blip r:embed="rId2"/>
          <a:stretch>
            <a:fillRect/>
          </a:stretch>
        </p:blipFill>
        <p:spPr>
          <a:xfrm>
            <a:off x="1094464" y="0"/>
            <a:ext cx="6645981" cy="6858000"/>
          </a:xfrm>
          <a:prstGeom prst="rect">
            <a:avLst/>
          </a:prstGeom>
        </p:spPr>
      </p:pic>
      <p:sp>
        <p:nvSpPr>
          <p:cNvPr id="4" name="ZoneTexte 3">
            <a:extLst>
              <a:ext uri="{FF2B5EF4-FFF2-40B4-BE49-F238E27FC236}">
                <a16:creationId xmlns:a16="http://schemas.microsoft.com/office/drawing/2014/main" id="{81F90DAC-3F81-9D45-B926-E7025F653497}"/>
              </a:ext>
            </a:extLst>
          </p:cNvPr>
          <p:cNvSpPr txBox="1"/>
          <p:nvPr/>
        </p:nvSpPr>
        <p:spPr>
          <a:xfrm rot="16200000">
            <a:off x="-776901" y="2167236"/>
            <a:ext cx="2819400" cy="923330"/>
          </a:xfrm>
          <a:prstGeom prst="rect">
            <a:avLst/>
          </a:prstGeom>
          <a:noFill/>
        </p:spPr>
        <p:txBody>
          <a:bodyPr wrap="square" rtlCol="0">
            <a:spAutoFit/>
          </a:bodyPr>
          <a:lstStyle/>
          <a:p>
            <a:pPr algn="ctr"/>
            <a:r>
              <a:rPr lang="fr-NL" b="1" dirty="0">
                <a:solidFill>
                  <a:srgbClr val="FF0000"/>
                </a:solidFill>
                <a:latin typeface="Arial" panose="020B0604020202020204" pitchFamily="34" charset="0"/>
                <a:cs typeface="Arial" panose="020B0604020202020204" pitchFamily="34" charset="0"/>
              </a:rPr>
              <a:t>More</a:t>
            </a:r>
            <a:r>
              <a:rPr lang="fr-NL" dirty="0">
                <a:latin typeface="Arial" panose="020B0604020202020204" pitchFamily="34" charset="0"/>
                <a:cs typeface="Arial" panose="020B0604020202020204" pitchFamily="34" charset="0"/>
              </a:rPr>
              <a:t> accessible peaks in KO</a:t>
            </a:r>
          </a:p>
          <a:p>
            <a:pPr algn="ctr"/>
            <a:r>
              <a:rPr lang="fr-NL" dirty="0"/>
              <a:t>(209)</a:t>
            </a:r>
          </a:p>
        </p:txBody>
      </p:sp>
      <p:sp>
        <p:nvSpPr>
          <p:cNvPr id="5" name="ZoneTexte 4">
            <a:extLst>
              <a:ext uri="{FF2B5EF4-FFF2-40B4-BE49-F238E27FC236}">
                <a16:creationId xmlns:a16="http://schemas.microsoft.com/office/drawing/2014/main" id="{76ED314F-E468-194B-919B-976681E5BF69}"/>
              </a:ext>
            </a:extLst>
          </p:cNvPr>
          <p:cNvSpPr txBox="1"/>
          <p:nvPr/>
        </p:nvSpPr>
        <p:spPr>
          <a:xfrm rot="16200000">
            <a:off x="-439445" y="5324092"/>
            <a:ext cx="2144487" cy="923330"/>
          </a:xfrm>
          <a:prstGeom prst="rect">
            <a:avLst/>
          </a:prstGeom>
          <a:noFill/>
        </p:spPr>
        <p:txBody>
          <a:bodyPr wrap="square" rtlCol="0">
            <a:spAutoFit/>
          </a:bodyPr>
          <a:lstStyle/>
          <a:p>
            <a:pPr algn="ctr"/>
            <a:r>
              <a:rPr lang="fr-NL" b="1" dirty="0">
                <a:solidFill>
                  <a:srgbClr val="0070C0"/>
                </a:solidFill>
                <a:latin typeface="Arial" panose="020B0604020202020204" pitchFamily="34" charset="0"/>
                <a:cs typeface="Arial" panose="020B0604020202020204" pitchFamily="34" charset="0"/>
              </a:rPr>
              <a:t>Less</a:t>
            </a:r>
            <a:r>
              <a:rPr lang="fr-NL" dirty="0">
                <a:latin typeface="Arial" panose="020B0604020202020204" pitchFamily="34" charset="0"/>
                <a:cs typeface="Arial" panose="020B0604020202020204" pitchFamily="34" charset="0"/>
              </a:rPr>
              <a:t> accessible peaks in KO</a:t>
            </a:r>
          </a:p>
          <a:p>
            <a:pPr algn="ctr"/>
            <a:r>
              <a:rPr lang="fr-NL" dirty="0">
                <a:latin typeface="Arial" panose="020B0604020202020204" pitchFamily="34" charset="0"/>
                <a:cs typeface="Arial" panose="020B0604020202020204" pitchFamily="34" charset="0"/>
              </a:rPr>
              <a:t>(36)</a:t>
            </a:r>
          </a:p>
        </p:txBody>
      </p:sp>
    </p:spTree>
    <p:extLst>
      <p:ext uri="{BB962C8B-B14F-4D97-AF65-F5344CB8AC3E}">
        <p14:creationId xmlns:p14="http://schemas.microsoft.com/office/powerpoint/2010/main" val="2869442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409C01-E4BD-1547-BE7B-E1EA1C522AB5}"/>
              </a:ext>
            </a:extLst>
          </p:cNvPr>
          <p:cNvSpPr>
            <a:spLocks noGrp="1"/>
          </p:cNvSpPr>
          <p:nvPr>
            <p:ph type="title"/>
          </p:nvPr>
        </p:nvSpPr>
        <p:spPr/>
        <p:txBody>
          <a:bodyPr/>
          <a:lstStyle/>
          <a:p>
            <a:endParaRPr lang="fr-NL"/>
          </a:p>
        </p:txBody>
      </p:sp>
      <p:sp>
        <p:nvSpPr>
          <p:cNvPr id="3" name="Espace réservé du contenu 2">
            <a:extLst>
              <a:ext uri="{FF2B5EF4-FFF2-40B4-BE49-F238E27FC236}">
                <a16:creationId xmlns:a16="http://schemas.microsoft.com/office/drawing/2014/main" id="{BAC9F69D-806B-D142-81DB-3AB9DEF9A921}"/>
              </a:ext>
            </a:extLst>
          </p:cNvPr>
          <p:cNvSpPr>
            <a:spLocks noGrp="1"/>
          </p:cNvSpPr>
          <p:nvPr>
            <p:ph idx="1"/>
          </p:nvPr>
        </p:nvSpPr>
        <p:spPr/>
        <p:txBody>
          <a:bodyPr/>
          <a:lstStyle/>
          <a:p>
            <a:r>
              <a:rPr lang="fr-NL" dirty="0"/>
              <a:t>How many differential peaks are overlapping between the different methods?</a:t>
            </a:r>
          </a:p>
          <a:p>
            <a:endParaRPr lang="fr-NL" dirty="0"/>
          </a:p>
          <a:p>
            <a:r>
              <a:rPr lang="fr-NL" dirty="0"/>
              <a:t>What are the motifs at the differentially accessible loci?</a:t>
            </a:r>
          </a:p>
          <a:p>
            <a:endParaRPr lang="fr-NL" dirty="0"/>
          </a:p>
          <a:p>
            <a:r>
              <a:rPr lang="fr-NL" dirty="0"/>
              <a:t>Accessibility at TE </a:t>
            </a:r>
            <a:r>
              <a:rPr lang="fr-NL" dirty="0">
                <a:sym typeface="Wingdings" pitchFamily="2" charset="2"/>
              </a:rPr>
              <a:t> Running</a:t>
            </a:r>
            <a:endParaRPr lang="fr-NL" dirty="0"/>
          </a:p>
        </p:txBody>
      </p:sp>
    </p:spTree>
    <p:extLst>
      <p:ext uri="{BB962C8B-B14F-4D97-AF65-F5344CB8AC3E}">
        <p14:creationId xmlns:p14="http://schemas.microsoft.com/office/powerpoint/2010/main" val="2169130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1E8F6A-CAA7-9441-8143-22825175AF64}"/>
              </a:ext>
            </a:extLst>
          </p:cNvPr>
          <p:cNvSpPr>
            <a:spLocks noGrp="1"/>
          </p:cNvSpPr>
          <p:nvPr>
            <p:ph type="title"/>
          </p:nvPr>
        </p:nvSpPr>
        <p:spPr/>
        <p:txBody>
          <a:bodyPr/>
          <a:lstStyle/>
          <a:p>
            <a:r>
              <a:rPr lang="fr-NL" dirty="0"/>
              <a:t>Motif analysis on Diffbind all vs all</a:t>
            </a:r>
          </a:p>
        </p:txBody>
      </p:sp>
      <p:sp>
        <p:nvSpPr>
          <p:cNvPr id="3" name="Espace réservé du texte 2">
            <a:extLst>
              <a:ext uri="{FF2B5EF4-FFF2-40B4-BE49-F238E27FC236}">
                <a16:creationId xmlns:a16="http://schemas.microsoft.com/office/drawing/2014/main" id="{AC46096A-5C81-0840-97DF-09AFF23916BE}"/>
              </a:ext>
            </a:extLst>
          </p:cNvPr>
          <p:cNvSpPr>
            <a:spLocks noGrp="1"/>
          </p:cNvSpPr>
          <p:nvPr>
            <p:ph type="body" idx="1"/>
          </p:nvPr>
        </p:nvSpPr>
        <p:spPr/>
        <p:txBody>
          <a:bodyPr/>
          <a:lstStyle/>
          <a:p>
            <a:pPr lvl="1"/>
            <a:r>
              <a:rPr lang="fr-NL" dirty="0"/>
              <a:t>Are T-cell regulators TF motifs still present with our new set of samples?</a:t>
            </a:r>
          </a:p>
          <a:p>
            <a:pPr lvl="1"/>
            <a:endParaRPr lang="fr-NL" dirty="0"/>
          </a:p>
          <a:p>
            <a:endParaRPr lang="fr-NL" dirty="0"/>
          </a:p>
        </p:txBody>
      </p:sp>
    </p:spTree>
    <p:extLst>
      <p:ext uri="{BB962C8B-B14F-4D97-AF65-F5344CB8AC3E}">
        <p14:creationId xmlns:p14="http://schemas.microsoft.com/office/powerpoint/2010/main" val="494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able&#10;&#10;Description générée automatiquement">
            <a:extLst>
              <a:ext uri="{FF2B5EF4-FFF2-40B4-BE49-F238E27FC236}">
                <a16:creationId xmlns:a16="http://schemas.microsoft.com/office/drawing/2014/main" id="{A7EAB9BE-ECAD-B948-B5E9-DEADFD60AC5A}"/>
              </a:ext>
            </a:extLst>
          </p:cNvPr>
          <p:cNvPicPr>
            <a:picLocks noChangeAspect="1"/>
          </p:cNvPicPr>
          <p:nvPr/>
        </p:nvPicPr>
        <p:blipFill>
          <a:blip r:embed="rId2"/>
          <a:stretch>
            <a:fillRect/>
          </a:stretch>
        </p:blipFill>
        <p:spPr>
          <a:xfrm>
            <a:off x="0" y="835995"/>
            <a:ext cx="12192000" cy="4704862"/>
          </a:xfrm>
          <a:prstGeom prst="rect">
            <a:avLst/>
          </a:prstGeom>
        </p:spPr>
      </p:pic>
      <p:sp>
        <p:nvSpPr>
          <p:cNvPr id="4" name="Titre 3">
            <a:extLst>
              <a:ext uri="{FF2B5EF4-FFF2-40B4-BE49-F238E27FC236}">
                <a16:creationId xmlns:a16="http://schemas.microsoft.com/office/drawing/2014/main" id="{82980FA1-1833-1B48-B6DF-1FF15F173F78}"/>
              </a:ext>
            </a:extLst>
          </p:cNvPr>
          <p:cNvSpPr txBox="1">
            <a:spLocks/>
          </p:cNvSpPr>
          <p:nvPr/>
        </p:nvSpPr>
        <p:spPr>
          <a:xfrm>
            <a:off x="838200" y="173214"/>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NL" sz="3600" dirty="0">
                <a:latin typeface="Arial" panose="020B0604020202020204" pitchFamily="34" charset="0"/>
                <a:cs typeface="Arial" panose="020B0604020202020204" pitchFamily="34" charset="0"/>
              </a:rPr>
              <a:t>1879 more accessible loci</a:t>
            </a:r>
          </a:p>
        </p:txBody>
      </p:sp>
      <p:sp>
        <p:nvSpPr>
          <p:cNvPr id="5" name="ZoneTexte 4">
            <a:extLst>
              <a:ext uri="{FF2B5EF4-FFF2-40B4-BE49-F238E27FC236}">
                <a16:creationId xmlns:a16="http://schemas.microsoft.com/office/drawing/2014/main" id="{346A69CD-D25A-F047-8498-A83D1D60AEAA}"/>
              </a:ext>
            </a:extLst>
          </p:cNvPr>
          <p:cNvSpPr txBox="1"/>
          <p:nvPr/>
        </p:nvSpPr>
        <p:spPr>
          <a:xfrm>
            <a:off x="158044" y="5734756"/>
            <a:ext cx="11887200" cy="923330"/>
          </a:xfrm>
          <a:prstGeom prst="rect">
            <a:avLst/>
          </a:prstGeom>
          <a:noFill/>
        </p:spPr>
        <p:txBody>
          <a:bodyPr wrap="square" rtlCol="0">
            <a:spAutoFit/>
          </a:bodyPr>
          <a:lstStyle/>
          <a:p>
            <a:r>
              <a:rPr lang="fr-NL" dirty="0"/>
              <a:t>Several ETS transcription factors (includind Pu.1) could bind to the more accessible sites.</a:t>
            </a:r>
          </a:p>
          <a:p>
            <a:endParaRPr lang="fr-NL" dirty="0"/>
          </a:p>
          <a:p>
            <a:r>
              <a:rPr lang="fr-NL" dirty="0"/>
              <a:t>ETS TF regulates immune development</a:t>
            </a:r>
          </a:p>
        </p:txBody>
      </p:sp>
      <p:sp>
        <p:nvSpPr>
          <p:cNvPr id="6" name="ZoneTexte 5">
            <a:extLst>
              <a:ext uri="{FF2B5EF4-FFF2-40B4-BE49-F238E27FC236}">
                <a16:creationId xmlns:a16="http://schemas.microsoft.com/office/drawing/2014/main" id="{368770BE-5BEE-A44B-B2BB-799C9892EEF3}"/>
              </a:ext>
            </a:extLst>
          </p:cNvPr>
          <p:cNvSpPr txBox="1"/>
          <p:nvPr/>
        </p:nvSpPr>
        <p:spPr>
          <a:xfrm>
            <a:off x="8019345" y="135273"/>
            <a:ext cx="2910254" cy="369332"/>
          </a:xfrm>
          <a:prstGeom prst="rect">
            <a:avLst/>
          </a:prstGeom>
          <a:noFill/>
        </p:spPr>
        <p:txBody>
          <a:bodyPr wrap="square" rtlCol="0">
            <a:spAutoFit/>
          </a:bodyPr>
          <a:lstStyle/>
          <a:p>
            <a:r>
              <a:rPr lang="fr-NL" dirty="0">
                <a:highlight>
                  <a:srgbClr val="FFFF00"/>
                </a:highlight>
              </a:rPr>
              <a:t>Homer all peaks </a:t>
            </a:r>
          </a:p>
        </p:txBody>
      </p:sp>
    </p:spTree>
    <p:extLst>
      <p:ext uri="{BB962C8B-B14F-4D97-AF65-F5344CB8AC3E}">
        <p14:creationId xmlns:p14="http://schemas.microsoft.com/office/powerpoint/2010/main" val="1248259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2980FA1-1833-1B48-B6DF-1FF15F173F78}"/>
              </a:ext>
            </a:extLst>
          </p:cNvPr>
          <p:cNvSpPr txBox="1">
            <a:spLocks/>
          </p:cNvSpPr>
          <p:nvPr/>
        </p:nvSpPr>
        <p:spPr>
          <a:xfrm>
            <a:off x="838200" y="173214"/>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NL" sz="3600" dirty="0">
                <a:latin typeface="Arial" panose="020B0604020202020204" pitchFamily="34" charset="0"/>
                <a:cs typeface="Arial" panose="020B0604020202020204" pitchFamily="34" charset="0"/>
              </a:rPr>
              <a:t>1658 less accessible loci</a:t>
            </a:r>
          </a:p>
        </p:txBody>
      </p:sp>
      <p:sp>
        <p:nvSpPr>
          <p:cNvPr id="5" name="ZoneTexte 4">
            <a:extLst>
              <a:ext uri="{FF2B5EF4-FFF2-40B4-BE49-F238E27FC236}">
                <a16:creationId xmlns:a16="http://schemas.microsoft.com/office/drawing/2014/main" id="{346A69CD-D25A-F047-8498-A83D1D60AEAA}"/>
              </a:ext>
            </a:extLst>
          </p:cNvPr>
          <p:cNvSpPr txBox="1"/>
          <p:nvPr/>
        </p:nvSpPr>
        <p:spPr>
          <a:xfrm>
            <a:off x="158044" y="5734756"/>
            <a:ext cx="11887200" cy="923330"/>
          </a:xfrm>
          <a:prstGeom prst="rect">
            <a:avLst/>
          </a:prstGeom>
          <a:noFill/>
        </p:spPr>
        <p:txBody>
          <a:bodyPr wrap="square" rtlCol="0">
            <a:spAutoFit/>
          </a:bodyPr>
          <a:lstStyle/>
          <a:p>
            <a:r>
              <a:rPr lang="fr-NL" dirty="0"/>
              <a:t>Runx and Tcf7 could bind to the less  accessible sites.</a:t>
            </a:r>
          </a:p>
          <a:p>
            <a:endParaRPr lang="fr-NL" dirty="0"/>
          </a:p>
          <a:p>
            <a:r>
              <a:rPr lang="fr-NL" dirty="0"/>
              <a:t>Runx1 and Tcf7 are regulators of the Immune development.</a:t>
            </a:r>
          </a:p>
        </p:txBody>
      </p:sp>
      <p:pic>
        <p:nvPicPr>
          <p:cNvPr id="6" name="Image 5" descr="Une image contenant table&#10;&#10;Description générée automatiquement">
            <a:extLst>
              <a:ext uri="{FF2B5EF4-FFF2-40B4-BE49-F238E27FC236}">
                <a16:creationId xmlns:a16="http://schemas.microsoft.com/office/drawing/2014/main" id="{863D473E-E04B-FC4F-8C88-07097457F4C3}"/>
              </a:ext>
            </a:extLst>
          </p:cNvPr>
          <p:cNvPicPr>
            <a:picLocks noChangeAspect="1"/>
          </p:cNvPicPr>
          <p:nvPr/>
        </p:nvPicPr>
        <p:blipFill>
          <a:blip r:embed="rId2"/>
          <a:stretch>
            <a:fillRect/>
          </a:stretch>
        </p:blipFill>
        <p:spPr>
          <a:xfrm>
            <a:off x="0" y="835995"/>
            <a:ext cx="12192000" cy="4745249"/>
          </a:xfrm>
          <a:prstGeom prst="rect">
            <a:avLst/>
          </a:prstGeom>
        </p:spPr>
      </p:pic>
      <p:sp>
        <p:nvSpPr>
          <p:cNvPr id="7" name="ZoneTexte 6">
            <a:extLst>
              <a:ext uri="{FF2B5EF4-FFF2-40B4-BE49-F238E27FC236}">
                <a16:creationId xmlns:a16="http://schemas.microsoft.com/office/drawing/2014/main" id="{C8ADA343-FB75-1F47-8CEE-8EEA3C088071}"/>
              </a:ext>
            </a:extLst>
          </p:cNvPr>
          <p:cNvSpPr txBox="1"/>
          <p:nvPr/>
        </p:nvSpPr>
        <p:spPr>
          <a:xfrm>
            <a:off x="8019345" y="135273"/>
            <a:ext cx="2910254" cy="369332"/>
          </a:xfrm>
          <a:prstGeom prst="rect">
            <a:avLst/>
          </a:prstGeom>
          <a:noFill/>
        </p:spPr>
        <p:txBody>
          <a:bodyPr wrap="square" rtlCol="0">
            <a:spAutoFit/>
          </a:bodyPr>
          <a:lstStyle/>
          <a:p>
            <a:r>
              <a:rPr lang="fr-NL" dirty="0">
                <a:highlight>
                  <a:srgbClr val="FFFF00"/>
                </a:highlight>
              </a:rPr>
              <a:t>Homer all peaks </a:t>
            </a:r>
          </a:p>
        </p:txBody>
      </p:sp>
    </p:spTree>
    <p:extLst>
      <p:ext uri="{BB962C8B-B14F-4D97-AF65-F5344CB8AC3E}">
        <p14:creationId xmlns:p14="http://schemas.microsoft.com/office/powerpoint/2010/main" val="980631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 4" descr="Une image contenant texte, intérieur, portable, ordinateur&#10;&#10;Description générée automatiquement">
            <a:extLst>
              <a:ext uri="{FF2B5EF4-FFF2-40B4-BE49-F238E27FC236}">
                <a16:creationId xmlns:a16="http://schemas.microsoft.com/office/drawing/2014/main" id="{01E40963-6F80-6D48-81D6-34CEC06AFD97}"/>
              </a:ext>
            </a:extLst>
          </p:cNvPr>
          <p:cNvPicPr>
            <a:picLocks noChangeAspect="1"/>
          </p:cNvPicPr>
          <p:nvPr/>
        </p:nvPicPr>
        <p:blipFill rotWithShape="1">
          <a:blip r:embed="rId2"/>
          <a:srcRect t="6764" r="21035" b="6582"/>
          <a:stretch/>
        </p:blipFill>
        <p:spPr>
          <a:xfrm>
            <a:off x="826497" y="114300"/>
            <a:ext cx="9627557" cy="6629400"/>
          </a:xfrm>
          <a:prstGeom prst="rect">
            <a:avLst/>
          </a:prstGeom>
        </p:spPr>
      </p:pic>
    </p:spTree>
    <p:extLst>
      <p:ext uri="{BB962C8B-B14F-4D97-AF65-F5344CB8AC3E}">
        <p14:creationId xmlns:p14="http://schemas.microsoft.com/office/powerpoint/2010/main" val="4229117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3D75EC3-6550-7A47-A0E5-79811AE6B0DF}"/>
              </a:ext>
            </a:extLst>
          </p:cNvPr>
          <p:cNvPicPr>
            <a:picLocks noChangeAspect="1"/>
          </p:cNvPicPr>
          <p:nvPr/>
        </p:nvPicPr>
        <p:blipFill rotWithShape="1">
          <a:blip r:embed="rId2"/>
          <a:srcRect t="7436" r="8244"/>
          <a:stretch/>
        </p:blipFill>
        <p:spPr>
          <a:xfrm>
            <a:off x="0" y="509954"/>
            <a:ext cx="10040255" cy="6348046"/>
          </a:xfrm>
          <a:prstGeom prst="rect">
            <a:avLst/>
          </a:prstGeom>
        </p:spPr>
      </p:pic>
    </p:spTree>
    <p:extLst>
      <p:ext uri="{BB962C8B-B14F-4D97-AF65-F5344CB8AC3E}">
        <p14:creationId xmlns:p14="http://schemas.microsoft.com/office/powerpoint/2010/main" val="1150657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8081E8-F645-E745-AABC-CD414A133D4B}"/>
              </a:ext>
            </a:extLst>
          </p:cNvPr>
          <p:cNvSpPr>
            <a:spLocks noGrp="1"/>
          </p:cNvSpPr>
          <p:nvPr>
            <p:ph type="title"/>
          </p:nvPr>
        </p:nvSpPr>
        <p:spPr/>
        <p:txBody>
          <a:bodyPr/>
          <a:lstStyle/>
          <a:p>
            <a:r>
              <a:rPr lang="fr-NL" dirty="0"/>
              <a:t>Summary (25/01/22)</a:t>
            </a:r>
          </a:p>
        </p:txBody>
      </p:sp>
      <p:sp>
        <p:nvSpPr>
          <p:cNvPr id="3" name="Espace réservé du contenu 2">
            <a:extLst>
              <a:ext uri="{FF2B5EF4-FFF2-40B4-BE49-F238E27FC236}">
                <a16:creationId xmlns:a16="http://schemas.microsoft.com/office/drawing/2014/main" id="{CE46E011-EF39-8E45-A6E2-72AD8DEBA512}"/>
              </a:ext>
            </a:extLst>
          </p:cNvPr>
          <p:cNvSpPr>
            <a:spLocks noGrp="1"/>
          </p:cNvSpPr>
          <p:nvPr>
            <p:ph idx="1"/>
          </p:nvPr>
        </p:nvSpPr>
        <p:spPr>
          <a:xfrm>
            <a:off x="127923" y="1690688"/>
            <a:ext cx="6707499" cy="4351338"/>
          </a:xfrm>
        </p:spPr>
        <p:txBody>
          <a:bodyPr>
            <a:normAutofit fontScale="85000" lnSpcReduction="20000"/>
          </a:bodyPr>
          <a:lstStyle/>
          <a:p>
            <a:r>
              <a:rPr lang="fr-NL" dirty="0"/>
              <a:t>MORC3 affects chromatin accessibility at DN1</a:t>
            </a:r>
          </a:p>
          <a:p>
            <a:endParaRPr lang="fr-NL" dirty="0"/>
          </a:p>
          <a:p>
            <a:r>
              <a:rPr lang="fr-NL" dirty="0"/>
              <a:t>Accessibility is changed at immune development potential binding sites</a:t>
            </a:r>
          </a:p>
          <a:p>
            <a:pPr lvl="1"/>
            <a:r>
              <a:rPr lang="fr-NL" dirty="0"/>
              <a:t>What is their effect on development? </a:t>
            </a:r>
            <a:r>
              <a:rPr lang="fr-NL" dirty="0">
                <a:sym typeface="Wingdings" pitchFamily="2" charset="2"/>
              </a:rPr>
              <a:t> Veronica will make a summary of what</a:t>
            </a:r>
          </a:p>
          <a:p>
            <a:pPr lvl="1"/>
            <a:endParaRPr lang="fr-NL" dirty="0">
              <a:sym typeface="Wingdings" pitchFamily="2" charset="2"/>
            </a:endParaRPr>
          </a:p>
          <a:p>
            <a:r>
              <a:rPr lang="fr-NL" dirty="0">
                <a:sym typeface="Wingdings" pitchFamily="2" charset="2"/>
              </a:rPr>
              <a:t>Seems that accessibility change might affect enhancer sites (eg. </a:t>
            </a:r>
            <a:r>
              <a:rPr lang="fr-NL" i="1" dirty="0">
                <a:sym typeface="Wingdings" pitchFamily="2" charset="2"/>
              </a:rPr>
              <a:t>Bcl11b</a:t>
            </a:r>
            <a:r>
              <a:rPr lang="fr-NL" dirty="0">
                <a:sym typeface="Wingdings" pitchFamily="2" charset="2"/>
              </a:rPr>
              <a:t>)</a:t>
            </a:r>
          </a:p>
          <a:p>
            <a:pPr lvl="1"/>
            <a:r>
              <a:rPr lang="fr-NL" dirty="0">
                <a:sym typeface="Wingdings" pitchFamily="2" charset="2"/>
              </a:rPr>
              <a:t>We need H3K4me1 in DN1 to validate</a:t>
            </a:r>
          </a:p>
          <a:p>
            <a:pPr lvl="1"/>
            <a:endParaRPr lang="fr-NL" dirty="0">
              <a:sym typeface="Wingdings" pitchFamily="2" charset="2"/>
            </a:endParaRPr>
          </a:p>
          <a:p>
            <a:r>
              <a:rPr lang="fr-NL" dirty="0"/>
              <a:t>Is there a change in the expression of the TF regulators? </a:t>
            </a:r>
          </a:p>
          <a:p>
            <a:pPr lvl="1"/>
            <a:r>
              <a:rPr lang="fr-NL" dirty="0"/>
              <a:t>RNA-seq on DN1 will gives us this answer.</a:t>
            </a:r>
          </a:p>
        </p:txBody>
      </p:sp>
      <p:pic>
        <p:nvPicPr>
          <p:cNvPr id="4" name="Image 3">
            <a:extLst>
              <a:ext uri="{FF2B5EF4-FFF2-40B4-BE49-F238E27FC236}">
                <a16:creationId xmlns:a16="http://schemas.microsoft.com/office/drawing/2014/main" id="{FBB05F34-02E6-A549-B1FD-93ACEC3699E0}"/>
              </a:ext>
            </a:extLst>
          </p:cNvPr>
          <p:cNvPicPr>
            <a:picLocks noChangeAspect="1"/>
          </p:cNvPicPr>
          <p:nvPr/>
        </p:nvPicPr>
        <p:blipFill>
          <a:blip r:embed="rId2"/>
          <a:stretch>
            <a:fillRect/>
          </a:stretch>
        </p:blipFill>
        <p:spPr>
          <a:xfrm>
            <a:off x="7224889" y="171138"/>
            <a:ext cx="2692400" cy="622300"/>
          </a:xfrm>
          <a:prstGeom prst="rect">
            <a:avLst/>
          </a:prstGeom>
        </p:spPr>
      </p:pic>
      <p:pic>
        <p:nvPicPr>
          <p:cNvPr id="6" name="Image 5">
            <a:extLst>
              <a:ext uri="{FF2B5EF4-FFF2-40B4-BE49-F238E27FC236}">
                <a16:creationId xmlns:a16="http://schemas.microsoft.com/office/drawing/2014/main" id="{67BEFABD-C8BD-A249-8525-6602454C1297}"/>
              </a:ext>
            </a:extLst>
          </p:cNvPr>
          <p:cNvPicPr>
            <a:picLocks noChangeAspect="1"/>
          </p:cNvPicPr>
          <p:nvPr/>
        </p:nvPicPr>
        <p:blipFill>
          <a:blip r:embed="rId3"/>
          <a:stretch>
            <a:fillRect/>
          </a:stretch>
        </p:blipFill>
        <p:spPr>
          <a:xfrm>
            <a:off x="6835422" y="1027906"/>
            <a:ext cx="5523089" cy="5523089"/>
          </a:xfrm>
          <a:prstGeom prst="rect">
            <a:avLst/>
          </a:prstGeom>
        </p:spPr>
      </p:pic>
    </p:spTree>
    <p:extLst>
      <p:ext uri="{BB962C8B-B14F-4D97-AF65-F5344CB8AC3E}">
        <p14:creationId xmlns:p14="http://schemas.microsoft.com/office/powerpoint/2010/main" val="2483083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3DFC3F3-9FAB-F54D-8501-ACB300A0FA7B}"/>
              </a:ext>
            </a:extLst>
          </p:cNvPr>
          <p:cNvPicPr>
            <a:picLocks noChangeAspect="1"/>
          </p:cNvPicPr>
          <p:nvPr/>
        </p:nvPicPr>
        <p:blipFill>
          <a:blip r:embed="rId2"/>
          <a:stretch>
            <a:fillRect/>
          </a:stretch>
        </p:blipFill>
        <p:spPr>
          <a:xfrm>
            <a:off x="482600" y="1346200"/>
            <a:ext cx="11226800" cy="4165600"/>
          </a:xfrm>
          <a:prstGeom prst="rect">
            <a:avLst/>
          </a:prstGeom>
        </p:spPr>
      </p:pic>
      <p:sp>
        <p:nvSpPr>
          <p:cNvPr id="4" name="Titre 3">
            <a:extLst>
              <a:ext uri="{FF2B5EF4-FFF2-40B4-BE49-F238E27FC236}">
                <a16:creationId xmlns:a16="http://schemas.microsoft.com/office/drawing/2014/main" id="{39E4358B-F7E8-B04C-A2CF-B21AA512257B}"/>
              </a:ext>
            </a:extLst>
          </p:cNvPr>
          <p:cNvSpPr>
            <a:spLocks noGrp="1"/>
          </p:cNvSpPr>
          <p:nvPr>
            <p:ph type="title"/>
          </p:nvPr>
        </p:nvSpPr>
        <p:spPr/>
        <p:txBody>
          <a:bodyPr>
            <a:normAutofit/>
          </a:bodyPr>
          <a:lstStyle/>
          <a:p>
            <a:r>
              <a:rPr lang="fr-NL" sz="3600" dirty="0">
                <a:latin typeface="Arial" panose="020B0604020202020204" pitchFamily="34" charset="0"/>
                <a:cs typeface="Arial" panose="020B0604020202020204" pitchFamily="34" charset="0"/>
              </a:rPr>
              <a:t>194 more accessible loci</a:t>
            </a:r>
          </a:p>
        </p:txBody>
      </p:sp>
      <p:sp>
        <p:nvSpPr>
          <p:cNvPr id="2" name="ZoneTexte 1">
            <a:extLst>
              <a:ext uri="{FF2B5EF4-FFF2-40B4-BE49-F238E27FC236}">
                <a16:creationId xmlns:a16="http://schemas.microsoft.com/office/drawing/2014/main" id="{430B91D4-B8D8-744D-86D2-AEB72AB7CBF4}"/>
              </a:ext>
            </a:extLst>
          </p:cNvPr>
          <p:cNvSpPr txBox="1"/>
          <p:nvPr/>
        </p:nvSpPr>
        <p:spPr>
          <a:xfrm>
            <a:off x="342900" y="123092"/>
            <a:ext cx="2910254" cy="369332"/>
          </a:xfrm>
          <a:prstGeom prst="rect">
            <a:avLst/>
          </a:prstGeom>
          <a:noFill/>
        </p:spPr>
        <p:txBody>
          <a:bodyPr wrap="square" rtlCol="0">
            <a:spAutoFit/>
          </a:bodyPr>
          <a:lstStyle/>
          <a:p>
            <a:r>
              <a:rPr lang="fr-NL" dirty="0">
                <a:highlight>
                  <a:srgbClr val="FFFF00"/>
                </a:highlight>
              </a:rPr>
              <a:t>Diffbind </a:t>
            </a:r>
          </a:p>
        </p:txBody>
      </p:sp>
    </p:spTree>
    <p:extLst>
      <p:ext uri="{BB962C8B-B14F-4D97-AF65-F5344CB8AC3E}">
        <p14:creationId xmlns:p14="http://schemas.microsoft.com/office/powerpoint/2010/main" val="2639882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E4358B-F7E8-B04C-A2CF-B21AA512257B}"/>
              </a:ext>
            </a:extLst>
          </p:cNvPr>
          <p:cNvSpPr>
            <a:spLocks noGrp="1"/>
          </p:cNvSpPr>
          <p:nvPr>
            <p:ph type="title"/>
          </p:nvPr>
        </p:nvSpPr>
        <p:spPr/>
        <p:txBody>
          <a:bodyPr>
            <a:normAutofit/>
          </a:bodyPr>
          <a:lstStyle/>
          <a:p>
            <a:r>
              <a:rPr lang="fr-NL" sz="3600" dirty="0">
                <a:latin typeface="Arial" panose="020B0604020202020204" pitchFamily="34" charset="0"/>
                <a:cs typeface="Arial" panose="020B0604020202020204" pitchFamily="34" charset="0"/>
              </a:rPr>
              <a:t>103 less accessible loci</a:t>
            </a:r>
          </a:p>
        </p:txBody>
      </p:sp>
      <p:pic>
        <p:nvPicPr>
          <p:cNvPr id="5" name="Image 4">
            <a:extLst>
              <a:ext uri="{FF2B5EF4-FFF2-40B4-BE49-F238E27FC236}">
                <a16:creationId xmlns:a16="http://schemas.microsoft.com/office/drawing/2014/main" id="{91317231-9633-474E-9FB9-2006FD9CF7EE}"/>
              </a:ext>
            </a:extLst>
          </p:cNvPr>
          <p:cNvPicPr>
            <a:picLocks noChangeAspect="1"/>
          </p:cNvPicPr>
          <p:nvPr/>
        </p:nvPicPr>
        <p:blipFill>
          <a:blip r:embed="rId2"/>
          <a:stretch>
            <a:fillRect/>
          </a:stretch>
        </p:blipFill>
        <p:spPr>
          <a:xfrm>
            <a:off x="488950" y="1569720"/>
            <a:ext cx="11214100" cy="4152900"/>
          </a:xfrm>
          <a:prstGeom prst="rect">
            <a:avLst/>
          </a:prstGeom>
        </p:spPr>
      </p:pic>
      <p:sp>
        <p:nvSpPr>
          <p:cNvPr id="6" name="ZoneTexte 5">
            <a:extLst>
              <a:ext uri="{FF2B5EF4-FFF2-40B4-BE49-F238E27FC236}">
                <a16:creationId xmlns:a16="http://schemas.microsoft.com/office/drawing/2014/main" id="{2E3D6C79-6D17-C24C-8A0F-4315FEAB0588}"/>
              </a:ext>
            </a:extLst>
          </p:cNvPr>
          <p:cNvSpPr txBox="1"/>
          <p:nvPr/>
        </p:nvSpPr>
        <p:spPr>
          <a:xfrm>
            <a:off x="342900" y="123092"/>
            <a:ext cx="2910254" cy="369332"/>
          </a:xfrm>
          <a:prstGeom prst="rect">
            <a:avLst/>
          </a:prstGeom>
          <a:noFill/>
        </p:spPr>
        <p:txBody>
          <a:bodyPr wrap="square" rtlCol="0">
            <a:spAutoFit/>
          </a:bodyPr>
          <a:lstStyle/>
          <a:p>
            <a:r>
              <a:rPr lang="fr-NL" dirty="0">
                <a:highlight>
                  <a:srgbClr val="FFFF00"/>
                </a:highlight>
              </a:rPr>
              <a:t>Diffbind </a:t>
            </a:r>
          </a:p>
        </p:txBody>
      </p:sp>
    </p:spTree>
    <p:extLst>
      <p:ext uri="{BB962C8B-B14F-4D97-AF65-F5344CB8AC3E}">
        <p14:creationId xmlns:p14="http://schemas.microsoft.com/office/powerpoint/2010/main" val="180155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AF2B274-46F4-D343-ACAD-A7414DA62C60}"/>
              </a:ext>
            </a:extLst>
          </p:cNvPr>
          <p:cNvPicPr>
            <a:picLocks noChangeAspect="1"/>
          </p:cNvPicPr>
          <p:nvPr/>
        </p:nvPicPr>
        <p:blipFill>
          <a:blip r:embed="rId2"/>
          <a:stretch>
            <a:fillRect/>
          </a:stretch>
        </p:blipFill>
        <p:spPr>
          <a:xfrm>
            <a:off x="0" y="1720844"/>
            <a:ext cx="12078698" cy="3604917"/>
          </a:xfrm>
          <a:prstGeom prst="rect">
            <a:avLst/>
          </a:prstGeom>
        </p:spPr>
      </p:pic>
      <p:sp>
        <p:nvSpPr>
          <p:cNvPr id="2" name="Titre 1">
            <a:extLst>
              <a:ext uri="{FF2B5EF4-FFF2-40B4-BE49-F238E27FC236}">
                <a16:creationId xmlns:a16="http://schemas.microsoft.com/office/drawing/2014/main" id="{3C206E21-54DB-3E4D-BF69-817AFA60C260}"/>
              </a:ext>
            </a:extLst>
          </p:cNvPr>
          <p:cNvSpPr>
            <a:spLocks noGrp="1"/>
          </p:cNvSpPr>
          <p:nvPr>
            <p:ph type="title"/>
          </p:nvPr>
        </p:nvSpPr>
        <p:spPr/>
        <p:txBody>
          <a:bodyPr/>
          <a:lstStyle/>
          <a:p>
            <a:r>
              <a:rPr lang="en-US" dirty="0"/>
              <a:t>Quality controls</a:t>
            </a:r>
          </a:p>
        </p:txBody>
      </p:sp>
    </p:spTree>
    <p:extLst>
      <p:ext uri="{BB962C8B-B14F-4D97-AF65-F5344CB8AC3E}">
        <p14:creationId xmlns:p14="http://schemas.microsoft.com/office/powerpoint/2010/main" val="3205339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EDC59D-0CF1-F44B-BB2D-0630465C407D}"/>
              </a:ext>
            </a:extLst>
          </p:cNvPr>
          <p:cNvSpPr>
            <a:spLocks noGrp="1"/>
          </p:cNvSpPr>
          <p:nvPr>
            <p:ph type="title"/>
          </p:nvPr>
        </p:nvSpPr>
        <p:spPr/>
        <p:txBody>
          <a:bodyPr/>
          <a:lstStyle/>
          <a:p>
            <a:r>
              <a:rPr lang="fr-NL" dirty="0"/>
              <a:t>Motifs identified homer differentially accessible loci – consistent peaks</a:t>
            </a:r>
          </a:p>
        </p:txBody>
      </p:sp>
      <p:pic>
        <p:nvPicPr>
          <p:cNvPr id="3" name="Image 2">
            <a:extLst>
              <a:ext uri="{FF2B5EF4-FFF2-40B4-BE49-F238E27FC236}">
                <a16:creationId xmlns:a16="http://schemas.microsoft.com/office/drawing/2014/main" id="{9FD5804E-14D6-9242-B71F-CF0C0E5E58EC}"/>
              </a:ext>
            </a:extLst>
          </p:cNvPr>
          <p:cNvPicPr>
            <a:picLocks noChangeAspect="1"/>
          </p:cNvPicPr>
          <p:nvPr/>
        </p:nvPicPr>
        <p:blipFill>
          <a:blip r:embed="rId2"/>
          <a:stretch>
            <a:fillRect/>
          </a:stretch>
        </p:blipFill>
        <p:spPr>
          <a:xfrm>
            <a:off x="255638" y="1823106"/>
            <a:ext cx="4330700" cy="419100"/>
          </a:xfrm>
          <a:prstGeom prst="rect">
            <a:avLst/>
          </a:prstGeom>
        </p:spPr>
      </p:pic>
    </p:spTree>
    <p:extLst>
      <p:ext uri="{BB962C8B-B14F-4D97-AF65-F5344CB8AC3E}">
        <p14:creationId xmlns:p14="http://schemas.microsoft.com/office/powerpoint/2010/main" val="42476968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80F087A-0FEA-2B45-907B-85E2195EEF3C}"/>
              </a:ext>
            </a:extLst>
          </p:cNvPr>
          <p:cNvPicPr>
            <a:picLocks noChangeAspect="1"/>
          </p:cNvPicPr>
          <p:nvPr/>
        </p:nvPicPr>
        <p:blipFill>
          <a:blip r:embed="rId2"/>
          <a:stretch>
            <a:fillRect/>
          </a:stretch>
        </p:blipFill>
        <p:spPr>
          <a:xfrm>
            <a:off x="6642849" y="4278256"/>
            <a:ext cx="4419600" cy="2525486"/>
          </a:xfrm>
          <a:prstGeom prst="rect">
            <a:avLst/>
          </a:prstGeom>
        </p:spPr>
      </p:pic>
      <p:graphicFrame>
        <p:nvGraphicFramePr>
          <p:cNvPr id="4" name="Tableau 4">
            <a:extLst>
              <a:ext uri="{FF2B5EF4-FFF2-40B4-BE49-F238E27FC236}">
                <a16:creationId xmlns:a16="http://schemas.microsoft.com/office/drawing/2014/main" id="{8FF1EA1C-23AF-EC40-9FC1-386AADE4F441}"/>
              </a:ext>
            </a:extLst>
          </p:cNvPr>
          <p:cNvGraphicFramePr>
            <a:graphicFrameLocks noGrp="1"/>
          </p:cNvGraphicFramePr>
          <p:nvPr>
            <p:extLst>
              <p:ext uri="{D42A27DB-BD31-4B8C-83A1-F6EECF244321}">
                <p14:modId xmlns:p14="http://schemas.microsoft.com/office/powerpoint/2010/main" val="142036540"/>
              </p:ext>
            </p:extLst>
          </p:nvPr>
        </p:nvGraphicFramePr>
        <p:xfrm>
          <a:off x="642471" y="3536576"/>
          <a:ext cx="4906682" cy="741680"/>
        </p:xfrm>
        <a:graphic>
          <a:graphicData uri="http://schemas.openxmlformats.org/drawingml/2006/table">
            <a:tbl>
              <a:tblPr firstRow="1" bandRow="1">
                <a:tableStyleId>{5C22544A-7EE6-4342-B048-85BDC9FD1C3A}</a:tableStyleId>
              </a:tblPr>
              <a:tblGrid>
                <a:gridCol w="2453341">
                  <a:extLst>
                    <a:ext uri="{9D8B030D-6E8A-4147-A177-3AD203B41FA5}">
                      <a16:colId xmlns:a16="http://schemas.microsoft.com/office/drawing/2014/main" val="1531044620"/>
                    </a:ext>
                  </a:extLst>
                </a:gridCol>
                <a:gridCol w="2453341">
                  <a:extLst>
                    <a:ext uri="{9D8B030D-6E8A-4147-A177-3AD203B41FA5}">
                      <a16:colId xmlns:a16="http://schemas.microsoft.com/office/drawing/2014/main" val="1381001503"/>
                    </a:ext>
                  </a:extLst>
                </a:gridCol>
              </a:tblGrid>
              <a:tr h="370840">
                <a:tc>
                  <a:txBody>
                    <a:bodyPr/>
                    <a:lstStyle/>
                    <a:p>
                      <a:r>
                        <a:rPr lang="fr-NL" dirty="0"/>
                        <a:t>ChIP</a:t>
                      </a:r>
                    </a:p>
                  </a:txBody>
                  <a:tcPr/>
                </a:tc>
                <a:tc>
                  <a:txBody>
                    <a:bodyPr/>
                    <a:lstStyle/>
                    <a:p>
                      <a:r>
                        <a:rPr lang="fr-NL" dirty="0"/>
                        <a:t>peaks</a:t>
                      </a:r>
                    </a:p>
                  </a:txBody>
                  <a:tcPr/>
                </a:tc>
                <a:extLst>
                  <a:ext uri="{0D108BD9-81ED-4DB2-BD59-A6C34878D82A}">
                    <a16:rowId xmlns:a16="http://schemas.microsoft.com/office/drawing/2014/main" val="3501549611"/>
                  </a:ext>
                </a:extLst>
              </a:tr>
              <a:tr h="370840">
                <a:tc>
                  <a:txBody>
                    <a:bodyPr/>
                    <a:lstStyle/>
                    <a:p>
                      <a:r>
                        <a:rPr lang="fr-NL" dirty="0"/>
                        <a:t>TCF7</a:t>
                      </a:r>
                    </a:p>
                  </a:txBody>
                  <a:tcPr/>
                </a:tc>
                <a:tc>
                  <a:txBody>
                    <a:bodyPr/>
                    <a:lstStyle/>
                    <a:p>
                      <a:r>
                        <a:rPr lang="fr-NL" dirty="0"/>
                        <a:t>30527</a:t>
                      </a:r>
                    </a:p>
                  </a:txBody>
                  <a:tcPr/>
                </a:tc>
                <a:extLst>
                  <a:ext uri="{0D108BD9-81ED-4DB2-BD59-A6C34878D82A}">
                    <a16:rowId xmlns:a16="http://schemas.microsoft.com/office/drawing/2014/main" val="3378889370"/>
                  </a:ext>
                </a:extLst>
              </a:tr>
            </a:tbl>
          </a:graphicData>
        </a:graphic>
      </p:graphicFrame>
      <p:pic>
        <p:nvPicPr>
          <p:cNvPr id="6" name="Image 5">
            <a:extLst>
              <a:ext uri="{FF2B5EF4-FFF2-40B4-BE49-F238E27FC236}">
                <a16:creationId xmlns:a16="http://schemas.microsoft.com/office/drawing/2014/main" id="{89499F40-CD51-FC43-B9B0-2E7B2F743FAE}"/>
              </a:ext>
            </a:extLst>
          </p:cNvPr>
          <p:cNvPicPr>
            <a:picLocks noChangeAspect="1"/>
          </p:cNvPicPr>
          <p:nvPr/>
        </p:nvPicPr>
        <p:blipFill>
          <a:blip r:embed="rId3"/>
          <a:stretch>
            <a:fillRect/>
          </a:stretch>
        </p:blipFill>
        <p:spPr>
          <a:xfrm>
            <a:off x="714562" y="604744"/>
            <a:ext cx="4762500" cy="2044700"/>
          </a:xfrm>
          <a:prstGeom prst="rect">
            <a:avLst/>
          </a:prstGeom>
        </p:spPr>
      </p:pic>
      <p:sp>
        <p:nvSpPr>
          <p:cNvPr id="7" name="ZoneTexte 6">
            <a:extLst>
              <a:ext uri="{FF2B5EF4-FFF2-40B4-BE49-F238E27FC236}">
                <a16:creationId xmlns:a16="http://schemas.microsoft.com/office/drawing/2014/main" id="{90A39315-0E0D-644A-BF7F-0B626B456D32}"/>
              </a:ext>
            </a:extLst>
          </p:cNvPr>
          <p:cNvSpPr txBox="1"/>
          <p:nvPr/>
        </p:nvSpPr>
        <p:spPr>
          <a:xfrm>
            <a:off x="714562" y="4724400"/>
            <a:ext cx="4619438" cy="923330"/>
          </a:xfrm>
          <a:prstGeom prst="rect">
            <a:avLst/>
          </a:prstGeom>
          <a:noFill/>
        </p:spPr>
        <p:txBody>
          <a:bodyPr wrap="square" rtlCol="0">
            <a:spAutoFit/>
          </a:bodyPr>
          <a:lstStyle/>
          <a:p>
            <a:r>
              <a:rPr lang="fr-NL" dirty="0"/>
              <a:t>ChIP performed on primary thymocytes</a:t>
            </a:r>
          </a:p>
          <a:p>
            <a:endParaRPr lang="fr-NL" dirty="0"/>
          </a:p>
          <a:p>
            <a:r>
              <a:rPr lang="fr-NL" dirty="0"/>
              <a:t>Has an input sample to normalize</a:t>
            </a:r>
          </a:p>
        </p:txBody>
      </p:sp>
      <p:pic>
        <p:nvPicPr>
          <p:cNvPr id="9" name="Image 8">
            <a:extLst>
              <a:ext uri="{FF2B5EF4-FFF2-40B4-BE49-F238E27FC236}">
                <a16:creationId xmlns:a16="http://schemas.microsoft.com/office/drawing/2014/main" id="{DE28FBE6-580C-F848-BF85-AEB72B29138C}"/>
              </a:ext>
            </a:extLst>
          </p:cNvPr>
          <p:cNvPicPr>
            <a:picLocks noChangeAspect="1"/>
          </p:cNvPicPr>
          <p:nvPr/>
        </p:nvPicPr>
        <p:blipFill>
          <a:blip r:embed="rId4"/>
          <a:stretch>
            <a:fillRect/>
          </a:stretch>
        </p:blipFill>
        <p:spPr>
          <a:xfrm>
            <a:off x="7294656" y="207125"/>
            <a:ext cx="3839509" cy="1818152"/>
          </a:xfrm>
          <a:prstGeom prst="rect">
            <a:avLst/>
          </a:prstGeom>
        </p:spPr>
      </p:pic>
      <p:pic>
        <p:nvPicPr>
          <p:cNvPr id="11" name="Image 10">
            <a:extLst>
              <a:ext uri="{FF2B5EF4-FFF2-40B4-BE49-F238E27FC236}">
                <a16:creationId xmlns:a16="http://schemas.microsoft.com/office/drawing/2014/main" id="{C6534A36-ABD3-DE44-BC7F-56FBF61C66C1}"/>
              </a:ext>
            </a:extLst>
          </p:cNvPr>
          <p:cNvPicPr>
            <a:picLocks noChangeAspect="1"/>
          </p:cNvPicPr>
          <p:nvPr/>
        </p:nvPicPr>
        <p:blipFill>
          <a:blip r:embed="rId5"/>
          <a:stretch>
            <a:fillRect/>
          </a:stretch>
        </p:blipFill>
        <p:spPr>
          <a:xfrm>
            <a:off x="5876738" y="2342403"/>
            <a:ext cx="5600700" cy="1384300"/>
          </a:xfrm>
          <a:prstGeom prst="rect">
            <a:avLst/>
          </a:prstGeom>
        </p:spPr>
      </p:pic>
    </p:spTree>
    <p:extLst>
      <p:ext uri="{BB962C8B-B14F-4D97-AF65-F5344CB8AC3E}">
        <p14:creationId xmlns:p14="http://schemas.microsoft.com/office/powerpoint/2010/main" val="370372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7D88F37-50EA-DB45-9F9B-109C56267C0B}"/>
              </a:ext>
            </a:extLst>
          </p:cNvPr>
          <p:cNvPicPr>
            <a:picLocks noChangeAspect="1"/>
          </p:cNvPicPr>
          <p:nvPr/>
        </p:nvPicPr>
        <p:blipFill>
          <a:blip r:embed="rId2"/>
          <a:stretch>
            <a:fillRect/>
          </a:stretch>
        </p:blipFill>
        <p:spPr>
          <a:xfrm>
            <a:off x="199241" y="349624"/>
            <a:ext cx="5364000" cy="3787736"/>
          </a:xfrm>
          <a:prstGeom prst="rect">
            <a:avLst/>
          </a:prstGeom>
        </p:spPr>
      </p:pic>
      <p:pic>
        <p:nvPicPr>
          <p:cNvPr id="5" name="Image 4">
            <a:extLst>
              <a:ext uri="{FF2B5EF4-FFF2-40B4-BE49-F238E27FC236}">
                <a16:creationId xmlns:a16="http://schemas.microsoft.com/office/drawing/2014/main" id="{73C63B5F-33B2-5E4E-8F3A-B0663935994D}"/>
              </a:ext>
            </a:extLst>
          </p:cNvPr>
          <p:cNvPicPr>
            <a:picLocks noChangeAspect="1"/>
          </p:cNvPicPr>
          <p:nvPr/>
        </p:nvPicPr>
        <p:blipFill>
          <a:blip r:embed="rId3"/>
          <a:stretch>
            <a:fillRect/>
          </a:stretch>
        </p:blipFill>
        <p:spPr>
          <a:xfrm>
            <a:off x="5396753" y="2909195"/>
            <a:ext cx="6400800" cy="3657600"/>
          </a:xfrm>
          <a:prstGeom prst="rect">
            <a:avLst/>
          </a:prstGeom>
        </p:spPr>
      </p:pic>
      <p:sp>
        <p:nvSpPr>
          <p:cNvPr id="6" name="ZoneTexte 5">
            <a:extLst>
              <a:ext uri="{FF2B5EF4-FFF2-40B4-BE49-F238E27FC236}">
                <a16:creationId xmlns:a16="http://schemas.microsoft.com/office/drawing/2014/main" id="{EDD40EE8-A3E5-9C42-8765-D0D1FA89EFD2}"/>
              </a:ext>
            </a:extLst>
          </p:cNvPr>
          <p:cNvSpPr txBox="1"/>
          <p:nvPr/>
        </p:nvSpPr>
        <p:spPr>
          <a:xfrm>
            <a:off x="1783976" y="5047129"/>
            <a:ext cx="5755342" cy="1477328"/>
          </a:xfrm>
          <a:prstGeom prst="rect">
            <a:avLst/>
          </a:prstGeom>
          <a:noFill/>
        </p:spPr>
        <p:txBody>
          <a:bodyPr wrap="square" rtlCol="0">
            <a:spAutoFit/>
          </a:bodyPr>
          <a:lstStyle/>
          <a:p>
            <a:r>
              <a:rPr lang="fr-NL" dirty="0"/>
              <a:t>The 34 loci that show less accessibility in MORC3-/-, where TCF7 binds, are mainly intron-distal intergic region?</a:t>
            </a:r>
          </a:p>
          <a:p>
            <a:endParaRPr lang="fr-NL" dirty="0"/>
          </a:p>
          <a:p>
            <a:r>
              <a:rPr lang="fr-NL" dirty="0"/>
              <a:t>Are they enhancers? </a:t>
            </a:r>
          </a:p>
          <a:p>
            <a:r>
              <a:rPr lang="fr-NL" dirty="0"/>
              <a:t>TCF7 and H3K4me1 are from another tissue.</a:t>
            </a:r>
          </a:p>
        </p:txBody>
      </p:sp>
    </p:spTree>
    <p:extLst>
      <p:ext uri="{BB962C8B-B14F-4D97-AF65-F5344CB8AC3E}">
        <p14:creationId xmlns:p14="http://schemas.microsoft.com/office/powerpoint/2010/main" val="20259564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A6FCF1B-D674-AB4C-8D72-726A2FF0C543}"/>
              </a:ext>
            </a:extLst>
          </p:cNvPr>
          <p:cNvPicPr>
            <a:picLocks noChangeAspect="1"/>
          </p:cNvPicPr>
          <p:nvPr/>
        </p:nvPicPr>
        <p:blipFill>
          <a:blip r:embed="rId2"/>
          <a:stretch>
            <a:fillRect/>
          </a:stretch>
        </p:blipFill>
        <p:spPr>
          <a:xfrm>
            <a:off x="4458883" y="143936"/>
            <a:ext cx="7451178" cy="6570127"/>
          </a:xfrm>
          <a:prstGeom prst="rect">
            <a:avLst/>
          </a:prstGeom>
        </p:spPr>
      </p:pic>
      <p:sp>
        <p:nvSpPr>
          <p:cNvPr id="4" name="ZoneTexte 3">
            <a:extLst>
              <a:ext uri="{FF2B5EF4-FFF2-40B4-BE49-F238E27FC236}">
                <a16:creationId xmlns:a16="http://schemas.microsoft.com/office/drawing/2014/main" id="{595B376F-154D-6149-8721-FF771E09645E}"/>
              </a:ext>
            </a:extLst>
          </p:cNvPr>
          <p:cNvSpPr txBox="1"/>
          <p:nvPr/>
        </p:nvSpPr>
        <p:spPr>
          <a:xfrm>
            <a:off x="285750" y="674370"/>
            <a:ext cx="3680460" cy="923330"/>
          </a:xfrm>
          <a:prstGeom prst="rect">
            <a:avLst/>
          </a:prstGeom>
          <a:noFill/>
        </p:spPr>
        <p:txBody>
          <a:bodyPr wrap="square" rtlCol="0">
            <a:spAutoFit/>
          </a:bodyPr>
          <a:lstStyle/>
          <a:p>
            <a:r>
              <a:rPr lang="fr-FR" dirty="0"/>
              <a:t>A</a:t>
            </a:r>
            <a:r>
              <a:rPr lang="fr-NL" dirty="0"/>
              <a:t>n example of the overlap between TCF7 ChIP-seq and DAL (less accessible)</a:t>
            </a:r>
          </a:p>
        </p:txBody>
      </p:sp>
    </p:spTree>
    <p:extLst>
      <p:ext uri="{BB962C8B-B14F-4D97-AF65-F5344CB8AC3E}">
        <p14:creationId xmlns:p14="http://schemas.microsoft.com/office/powerpoint/2010/main" val="55953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72717D6-8F76-CF41-8C7E-BBC8501390BE}"/>
              </a:ext>
            </a:extLst>
          </p:cNvPr>
          <p:cNvPicPr>
            <a:picLocks noChangeAspect="1"/>
          </p:cNvPicPr>
          <p:nvPr/>
        </p:nvPicPr>
        <p:blipFill>
          <a:blip r:embed="rId2"/>
          <a:stretch>
            <a:fillRect/>
          </a:stretch>
        </p:blipFill>
        <p:spPr>
          <a:xfrm>
            <a:off x="439496" y="112888"/>
            <a:ext cx="6774873" cy="6858000"/>
          </a:xfrm>
          <a:prstGeom prst="rect">
            <a:avLst/>
          </a:prstGeom>
        </p:spPr>
      </p:pic>
      <p:sp>
        <p:nvSpPr>
          <p:cNvPr id="4" name="ZoneTexte 3">
            <a:extLst>
              <a:ext uri="{FF2B5EF4-FFF2-40B4-BE49-F238E27FC236}">
                <a16:creationId xmlns:a16="http://schemas.microsoft.com/office/drawing/2014/main" id="{E960AE86-D8D7-B948-AE22-D68A689AB1A5}"/>
              </a:ext>
            </a:extLst>
          </p:cNvPr>
          <p:cNvSpPr txBox="1"/>
          <p:nvPr/>
        </p:nvSpPr>
        <p:spPr>
          <a:xfrm>
            <a:off x="7928517" y="2118732"/>
            <a:ext cx="2163337" cy="369332"/>
          </a:xfrm>
          <a:prstGeom prst="rect">
            <a:avLst/>
          </a:prstGeom>
          <a:noFill/>
        </p:spPr>
        <p:txBody>
          <a:bodyPr wrap="square" rtlCol="0">
            <a:spAutoFit/>
          </a:bodyPr>
          <a:lstStyle/>
          <a:p>
            <a:r>
              <a:rPr lang="fr-NL" dirty="0"/>
              <a:t>Tcf7</a:t>
            </a:r>
          </a:p>
        </p:txBody>
      </p:sp>
    </p:spTree>
    <p:extLst>
      <p:ext uri="{BB962C8B-B14F-4D97-AF65-F5344CB8AC3E}">
        <p14:creationId xmlns:p14="http://schemas.microsoft.com/office/powerpoint/2010/main" val="21445341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54AA4FC-3890-7145-A8AA-131A34CFC5AF}"/>
              </a:ext>
            </a:extLst>
          </p:cNvPr>
          <p:cNvPicPr>
            <a:picLocks noChangeAspect="1"/>
          </p:cNvPicPr>
          <p:nvPr/>
        </p:nvPicPr>
        <p:blipFill>
          <a:blip r:embed="rId2"/>
          <a:stretch>
            <a:fillRect/>
          </a:stretch>
        </p:blipFill>
        <p:spPr>
          <a:xfrm>
            <a:off x="489470" y="0"/>
            <a:ext cx="6774873" cy="6858000"/>
          </a:xfrm>
          <a:prstGeom prst="rect">
            <a:avLst/>
          </a:prstGeom>
        </p:spPr>
      </p:pic>
      <p:sp>
        <p:nvSpPr>
          <p:cNvPr id="4" name="ZoneTexte 3">
            <a:extLst>
              <a:ext uri="{FF2B5EF4-FFF2-40B4-BE49-F238E27FC236}">
                <a16:creationId xmlns:a16="http://schemas.microsoft.com/office/drawing/2014/main" id="{2609C79B-291F-0940-A56F-70F61C4CF2BC}"/>
              </a:ext>
            </a:extLst>
          </p:cNvPr>
          <p:cNvSpPr txBox="1"/>
          <p:nvPr/>
        </p:nvSpPr>
        <p:spPr>
          <a:xfrm>
            <a:off x="7928517" y="2118732"/>
            <a:ext cx="2163337" cy="369332"/>
          </a:xfrm>
          <a:prstGeom prst="rect">
            <a:avLst/>
          </a:prstGeom>
          <a:noFill/>
        </p:spPr>
        <p:txBody>
          <a:bodyPr wrap="square" rtlCol="0">
            <a:spAutoFit/>
          </a:bodyPr>
          <a:lstStyle/>
          <a:p>
            <a:r>
              <a:rPr lang="fr-NL" dirty="0"/>
              <a:t>Pu.1</a:t>
            </a:r>
          </a:p>
        </p:txBody>
      </p:sp>
    </p:spTree>
    <p:extLst>
      <p:ext uri="{BB962C8B-B14F-4D97-AF65-F5344CB8AC3E}">
        <p14:creationId xmlns:p14="http://schemas.microsoft.com/office/powerpoint/2010/main" val="35225318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9F5733C-2502-0642-BF71-0CB236931A83}"/>
              </a:ext>
            </a:extLst>
          </p:cNvPr>
          <p:cNvPicPr>
            <a:picLocks noChangeAspect="1"/>
          </p:cNvPicPr>
          <p:nvPr/>
        </p:nvPicPr>
        <p:blipFill>
          <a:blip r:embed="rId2"/>
          <a:stretch>
            <a:fillRect/>
          </a:stretch>
        </p:blipFill>
        <p:spPr>
          <a:xfrm>
            <a:off x="411412" y="0"/>
            <a:ext cx="6774873" cy="6858000"/>
          </a:xfrm>
          <a:prstGeom prst="rect">
            <a:avLst/>
          </a:prstGeom>
        </p:spPr>
      </p:pic>
      <p:sp>
        <p:nvSpPr>
          <p:cNvPr id="4" name="ZoneTexte 3">
            <a:extLst>
              <a:ext uri="{FF2B5EF4-FFF2-40B4-BE49-F238E27FC236}">
                <a16:creationId xmlns:a16="http://schemas.microsoft.com/office/drawing/2014/main" id="{980FC656-1EE6-7A4A-A9B1-86B9C4B02CE9}"/>
              </a:ext>
            </a:extLst>
          </p:cNvPr>
          <p:cNvSpPr txBox="1"/>
          <p:nvPr/>
        </p:nvSpPr>
        <p:spPr>
          <a:xfrm>
            <a:off x="7928517" y="2118732"/>
            <a:ext cx="2163337" cy="369332"/>
          </a:xfrm>
          <a:prstGeom prst="rect">
            <a:avLst/>
          </a:prstGeom>
          <a:noFill/>
        </p:spPr>
        <p:txBody>
          <a:bodyPr wrap="square" rtlCol="0">
            <a:spAutoFit/>
          </a:bodyPr>
          <a:lstStyle/>
          <a:p>
            <a:r>
              <a:rPr lang="fr-NL" dirty="0"/>
              <a:t>Promoters</a:t>
            </a:r>
          </a:p>
        </p:txBody>
      </p:sp>
    </p:spTree>
    <p:extLst>
      <p:ext uri="{BB962C8B-B14F-4D97-AF65-F5344CB8AC3E}">
        <p14:creationId xmlns:p14="http://schemas.microsoft.com/office/powerpoint/2010/main" val="540703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CCE15BE-D821-0645-A292-F89280B7620F}"/>
              </a:ext>
            </a:extLst>
          </p:cNvPr>
          <p:cNvPicPr>
            <a:picLocks noChangeAspect="1"/>
          </p:cNvPicPr>
          <p:nvPr/>
        </p:nvPicPr>
        <p:blipFill>
          <a:blip r:embed="rId2"/>
          <a:stretch>
            <a:fillRect/>
          </a:stretch>
        </p:blipFill>
        <p:spPr>
          <a:xfrm>
            <a:off x="461683" y="0"/>
            <a:ext cx="6858000" cy="6858000"/>
          </a:xfrm>
          <a:prstGeom prst="rect">
            <a:avLst/>
          </a:prstGeom>
        </p:spPr>
      </p:pic>
      <p:sp>
        <p:nvSpPr>
          <p:cNvPr id="4" name="ZoneTexte 3">
            <a:extLst>
              <a:ext uri="{FF2B5EF4-FFF2-40B4-BE49-F238E27FC236}">
                <a16:creationId xmlns:a16="http://schemas.microsoft.com/office/drawing/2014/main" id="{8EC45AE7-2212-1544-8389-7A2DF8FD3009}"/>
              </a:ext>
            </a:extLst>
          </p:cNvPr>
          <p:cNvSpPr txBox="1"/>
          <p:nvPr/>
        </p:nvSpPr>
        <p:spPr>
          <a:xfrm>
            <a:off x="7882359" y="300942"/>
            <a:ext cx="4039565" cy="5078313"/>
          </a:xfrm>
          <a:prstGeom prst="rect">
            <a:avLst/>
          </a:prstGeom>
          <a:noFill/>
        </p:spPr>
        <p:txBody>
          <a:bodyPr wrap="square" rtlCol="0">
            <a:spAutoFit/>
          </a:bodyPr>
          <a:lstStyle/>
          <a:p>
            <a:r>
              <a:rPr lang="fr-NL" dirty="0"/>
              <a:t>PCA plot of the DN1 ATAC-seq data</a:t>
            </a:r>
          </a:p>
          <a:p>
            <a:r>
              <a:rPr lang="fr-FR" dirty="0"/>
              <a:t>B</a:t>
            </a:r>
            <a:r>
              <a:rPr lang="fr-NL" dirty="0"/>
              <a:t>ased on the read counts in the genome with binSize = 1000bp</a:t>
            </a:r>
          </a:p>
          <a:p>
            <a:endParaRPr lang="fr-NL" dirty="0"/>
          </a:p>
          <a:p>
            <a:r>
              <a:rPr lang="fr-NL" dirty="0"/>
              <a:t>There is a lot of variation between the Jul and Dec experiments. </a:t>
            </a:r>
          </a:p>
          <a:p>
            <a:r>
              <a:rPr lang="fr-NL" dirty="0"/>
              <a:t>KO Dec and WT Dec are far away.</a:t>
            </a:r>
          </a:p>
          <a:p>
            <a:endParaRPr lang="fr-NL" dirty="0"/>
          </a:p>
          <a:p>
            <a:r>
              <a:rPr lang="fr-FR" dirty="0"/>
              <a:t>R</a:t>
            </a:r>
            <a:r>
              <a:rPr lang="fr-NL" dirty="0"/>
              <a:t>eplicates of July KO are also spread, 2 are gathered (probably Maja’s experiment) and 1 is separated.</a:t>
            </a:r>
          </a:p>
          <a:p>
            <a:endParaRPr lang="fr-NL" dirty="0"/>
          </a:p>
          <a:p>
            <a:r>
              <a:rPr lang="fr-NL" dirty="0"/>
              <a:t>There is a very strong batch effect on the samples. </a:t>
            </a:r>
          </a:p>
          <a:p>
            <a:r>
              <a:rPr lang="fr-NL"/>
              <a:t>They do not cluster based on the genotype but more by when the experiment was done and probably also the type of sequencing.</a:t>
            </a:r>
          </a:p>
        </p:txBody>
      </p:sp>
    </p:spTree>
    <p:extLst>
      <p:ext uri="{BB962C8B-B14F-4D97-AF65-F5344CB8AC3E}">
        <p14:creationId xmlns:p14="http://schemas.microsoft.com/office/powerpoint/2010/main" val="31387862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FE30225-3323-7049-9B06-7C7CD4D47287}"/>
              </a:ext>
            </a:extLst>
          </p:cNvPr>
          <p:cNvPicPr>
            <a:picLocks noChangeAspect="1"/>
          </p:cNvPicPr>
          <p:nvPr/>
        </p:nvPicPr>
        <p:blipFill>
          <a:blip r:embed="rId2"/>
          <a:stretch>
            <a:fillRect/>
          </a:stretch>
        </p:blipFill>
        <p:spPr>
          <a:xfrm>
            <a:off x="5791200" y="228600"/>
            <a:ext cx="6400800" cy="6400800"/>
          </a:xfrm>
          <a:prstGeom prst="rect">
            <a:avLst/>
          </a:prstGeom>
        </p:spPr>
      </p:pic>
      <p:pic>
        <p:nvPicPr>
          <p:cNvPr id="5" name="Image 4">
            <a:extLst>
              <a:ext uri="{FF2B5EF4-FFF2-40B4-BE49-F238E27FC236}">
                <a16:creationId xmlns:a16="http://schemas.microsoft.com/office/drawing/2014/main" id="{EC21201E-F391-1B4E-883F-452671585D79}"/>
              </a:ext>
            </a:extLst>
          </p:cNvPr>
          <p:cNvPicPr>
            <a:picLocks noChangeAspect="1"/>
          </p:cNvPicPr>
          <p:nvPr/>
        </p:nvPicPr>
        <p:blipFill>
          <a:blip r:embed="rId3"/>
          <a:stretch>
            <a:fillRect/>
          </a:stretch>
        </p:blipFill>
        <p:spPr>
          <a:xfrm>
            <a:off x="369570" y="773430"/>
            <a:ext cx="4914900" cy="419100"/>
          </a:xfrm>
          <a:prstGeom prst="rect">
            <a:avLst/>
          </a:prstGeom>
        </p:spPr>
      </p:pic>
      <p:sp>
        <p:nvSpPr>
          <p:cNvPr id="6" name="ZoneTexte 5">
            <a:extLst>
              <a:ext uri="{FF2B5EF4-FFF2-40B4-BE49-F238E27FC236}">
                <a16:creationId xmlns:a16="http://schemas.microsoft.com/office/drawing/2014/main" id="{C80E2A88-C6DE-9443-B36D-900282921304}"/>
              </a:ext>
            </a:extLst>
          </p:cNvPr>
          <p:cNvSpPr txBox="1"/>
          <p:nvPr/>
        </p:nvSpPr>
        <p:spPr>
          <a:xfrm>
            <a:off x="560070" y="2114550"/>
            <a:ext cx="4354830" cy="1754326"/>
          </a:xfrm>
          <a:prstGeom prst="rect">
            <a:avLst/>
          </a:prstGeom>
          <a:noFill/>
        </p:spPr>
        <p:txBody>
          <a:bodyPr wrap="square" rtlCol="0">
            <a:spAutoFit/>
          </a:bodyPr>
          <a:lstStyle/>
          <a:p>
            <a:r>
              <a:rPr lang="fr-NL" dirty="0"/>
              <a:t>When excluding the DecKO1 sample, we get less more accessible peaks (with all sample it was 1879) </a:t>
            </a:r>
          </a:p>
          <a:p>
            <a:endParaRPr lang="fr-NL" dirty="0"/>
          </a:p>
          <a:p>
            <a:r>
              <a:rPr lang="fr-FR" dirty="0" err="1"/>
              <a:t>T</a:t>
            </a:r>
            <a:r>
              <a:rPr lang="fr-NL" dirty="0"/>
              <a:t>he less accessible sites are not changed much.</a:t>
            </a:r>
          </a:p>
        </p:txBody>
      </p:sp>
    </p:spTree>
    <p:extLst>
      <p:ext uri="{BB962C8B-B14F-4D97-AF65-F5344CB8AC3E}">
        <p14:creationId xmlns:p14="http://schemas.microsoft.com/office/powerpoint/2010/main" val="2702476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3D04C2D-3FB1-7545-BFE8-822EF3BD0DE8}"/>
              </a:ext>
            </a:extLst>
          </p:cNvPr>
          <p:cNvPicPr>
            <a:picLocks noChangeAspect="1"/>
          </p:cNvPicPr>
          <p:nvPr/>
        </p:nvPicPr>
        <p:blipFill>
          <a:blip r:embed="rId2"/>
          <a:stretch>
            <a:fillRect/>
          </a:stretch>
        </p:blipFill>
        <p:spPr>
          <a:xfrm>
            <a:off x="5525539" y="0"/>
            <a:ext cx="5827222" cy="6858000"/>
          </a:xfrm>
          <a:prstGeom prst="rect">
            <a:avLst/>
          </a:prstGeom>
        </p:spPr>
      </p:pic>
      <p:sp>
        <p:nvSpPr>
          <p:cNvPr id="4" name="ZoneTexte 3">
            <a:extLst>
              <a:ext uri="{FF2B5EF4-FFF2-40B4-BE49-F238E27FC236}">
                <a16:creationId xmlns:a16="http://schemas.microsoft.com/office/drawing/2014/main" id="{F8724D24-E537-2448-9896-B9628C3B129D}"/>
              </a:ext>
            </a:extLst>
          </p:cNvPr>
          <p:cNvSpPr txBox="1"/>
          <p:nvPr/>
        </p:nvSpPr>
        <p:spPr>
          <a:xfrm rot="16200000">
            <a:off x="3750275" y="1772789"/>
            <a:ext cx="2819400" cy="923330"/>
          </a:xfrm>
          <a:prstGeom prst="rect">
            <a:avLst/>
          </a:prstGeom>
          <a:noFill/>
        </p:spPr>
        <p:txBody>
          <a:bodyPr wrap="square" rtlCol="0">
            <a:spAutoFit/>
          </a:bodyPr>
          <a:lstStyle/>
          <a:p>
            <a:pPr algn="ctr"/>
            <a:r>
              <a:rPr lang="fr-NL" b="1" dirty="0">
                <a:solidFill>
                  <a:srgbClr val="FF0000"/>
                </a:solidFill>
                <a:latin typeface="Arial" panose="020B0604020202020204" pitchFamily="34" charset="0"/>
                <a:cs typeface="Arial" panose="020B0604020202020204" pitchFamily="34" charset="0"/>
              </a:rPr>
              <a:t>More</a:t>
            </a:r>
            <a:r>
              <a:rPr lang="fr-NL" dirty="0">
                <a:latin typeface="Arial" panose="020B0604020202020204" pitchFamily="34" charset="0"/>
                <a:cs typeface="Arial" panose="020B0604020202020204" pitchFamily="34" charset="0"/>
              </a:rPr>
              <a:t> accessible peaks in KO</a:t>
            </a:r>
          </a:p>
          <a:p>
            <a:pPr algn="ctr"/>
            <a:r>
              <a:rPr lang="fr-NL" dirty="0"/>
              <a:t>(1371)</a:t>
            </a:r>
          </a:p>
        </p:txBody>
      </p:sp>
      <p:sp>
        <p:nvSpPr>
          <p:cNvPr id="5" name="ZoneTexte 4">
            <a:extLst>
              <a:ext uri="{FF2B5EF4-FFF2-40B4-BE49-F238E27FC236}">
                <a16:creationId xmlns:a16="http://schemas.microsoft.com/office/drawing/2014/main" id="{4E6874B0-86B0-2F46-8D8C-CE21985E2C6B}"/>
              </a:ext>
            </a:extLst>
          </p:cNvPr>
          <p:cNvSpPr txBox="1"/>
          <p:nvPr/>
        </p:nvSpPr>
        <p:spPr>
          <a:xfrm rot="16200000">
            <a:off x="4087731" y="4929645"/>
            <a:ext cx="2144487" cy="923330"/>
          </a:xfrm>
          <a:prstGeom prst="rect">
            <a:avLst/>
          </a:prstGeom>
          <a:noFill/>
        </p:spPr>
        <p:txBody>
          <a:bodyPr wrap="square" rtlCol="0">
            <a:spAutoFit/>
          </a:bodyPr>
          <a:lstStyle/>
          <a:p>
            <a:pPr algn="ctr"/>
            <a:r>
              <a:rPr lang="fr-NL" b="1" dirty="0">
                <a:solidFill>
                  <a:srgbClr val="0070C0"/>
                </a:solidFill>
                <a:latin typeface="Arial" panose="020B0604020202020204" pitchFamily="34" charset="0"/>
                <a:cs typeface="Arial" panose="020B0604020202020204" pitchFamily="34" charset="0"/>
              </a:rPr>
              <a:t>Less</a:t>
            </a:r>
            <a:r>
              <a:rPr lang="fr-NL" dirty="0">
                <a:latin typeface="Arial" panose="020B0604020202020204" pitchFamily="34" charset="0"/>
                <a:cs typeface="Arial" panose="020B0604020202020204" pitchFamily="34" charset="0"/>
              </a:rPr>
              <a:t> accessible peaks in KO</a:t>
            </a:r>
          </a:p>
          <a:p>
            <a:pPr algn="ctr"/>
            <a:r>
              <a:rPr lang="fr-NL" dirty="0">
                <a:latin typeface="Arial" panose="020B0604020202020204" pitchFamily="34" charset="0"/>
                <a:cs typeface="Arial" panose="020B0604020202020204" pitchFamily="34" charset="0"/>
              </a:rPr>
              <a:t>(1725)</a:t>
            </a:r>
          </a:p>
        </p:txBody>
      </p:sp>
      <p:pic>
        <p:nvPicPr>
          <p:cNvPr id="6" name="Image 5">
            <a:extLst>
              <a:ext uri="{FF2B5EF4-FFF2-40B4-BE49-F238E27FC236}">
                <a16:creationId xmlns:a16="http://schemas.microsoft.com/office/drawing/2014/main" id="{F50C6E81-FCA7-F941-8A2E-A738876815AE}"/>
              </a:ext>
            </a:extLst>
          </p:cNvPr>
          <p:cNvPicPr>
            <a:picLocks noChangeAspect="1"/>
          </p:cNvPicPr>
          <p:nvPr/>
        </p:nvPicPr>
        <p:blipFill>
          <a:blip r:embed="rId3"/>
          <a:stretch>
            <a:fillRect/>
          </a:stretch>
        </p:blipFill>
        <p:spPr>
          <a:xfrm>
            <a:off x="369570" y="773430"/>
            <a:ext cx="4914900" cy="419100"/>
          </a:xfrm>
          <a:prstGeom prst="rect">
            <a:avLst/>
          </a:prstGeom>
        </p:spPr>
      </p:pic>
      <p:sp>
        <p:nvSpPr>
          <p:cNvPr id="7" name="ZoneTexte 6">
            <a:extLst>
              <a:ext uri="{FF2B5EF4-FFF2-40B4-BE49-F238E27FC236}">
                <a16:creationId xmlns:a16="http://schemas.microsoft.com/office/drawing/2014/main" id="{EFE9ECE4-BD17-B742-8AC1-CD82900751F3}"/>
              </a:ext>
            </a:extLst>
          </p:cNvPr>
          <p:cNvSpPr txBox="1"/>
          <p:nvPr/>
        </p:nvSpPr>
        <p:spPr>
          <a:xfrm>
            <a:off x="156204" y="3379712"/>
            <a:ext cx="5341632" cy="923330"/>
          </a:xfrm>
          <a:prstGeom prst="rect">
            <a:avLst/>
          </a:prstGeom>
          <a:noFill/>
        </p:spPr>
        <p:txBody>
          <a:bodyPr wrap="square" rtlCol="0">
            <a:spAutoFit/>
          </a:bodyPr>
          <a:lstStyle/>
          <a:p>
            <a:r>
              <a:rPr lang="en-US" dirty="0"/>
              <a:t>3xWT </a:t>
            </a:r>
            <a:r>
              <a:rPr lang="en-US"/>
              <a:t>versus 3xKO</a:t>
            </a:r>
            <a:endParaRPr lang="en-US" dirty="0"/>
          </a:p>
          <a:p>
            <a:endParaRPr lang="en-US" dirty="0"/>
          </a:p>
          <a:p>
            <a:r>
              <a:rPr lang="en-US" dirty="0"/>
              <a:t>Homer </a:t>
            </a:r>
            <a:r>
              <a:rPr lang="fr-FR" b="1" dirty="0" err="1"/>
              <a:t>getDifferentialPeaks</a:t>
            </a:r>
            <a:r>
              <a:rPr lang="fr-FR" b="1" dirty="0"/>
              <a:t> FC &gt; 4 / p-value &lt;0.05</a:t>
            </a:r>
            <a:endParaRPr lang="en-US" dirty="0"/>
          </a:p>
        </p:txBody>
      </p:sp>
    </p:spTree>
    <p:extLst>
      <p:ext uri="{BB962C8B-B14F-4D97-AF65-F5344CB8AC3E}">
        <p14:creationId xmlns:p14="http://schemas.microsoft.com/office/powerpoint/2010/main" val="996237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552DB1A-A692-8941-B425-6822CE878196}"/>
              </a:ext>
            </a:extLst>
          </p:cNvPr>
          <p:cNvPicPr>
            <a:picLocks noChangeAspect="1"/>
          </p:cNvPicPr>
          <p:nvPr/>
        </p:nvPicPr>
        <p:blipFill>
          <a:blip r:embed="rId2"/>
          <a:stretch>
            <a:fillRect/>
          </a:stretch>
        </p:blipFill>
        <p:spPr>
          <a:xfrm>
            <a:off x="0" y="1171733"/>
            <a:ext cx="12192000" cy="4514534"/>
          </a:xfrm>
          <a:prstGeom prst="rect">
            <a:avLst/>
          </a:prstGeom>
        </p:spPr>
      </p:pic>
      <p:sp>
        <p:nvSpPr>
          <p:cNvPr id="4" name="Titre 1">
            <a:extLst>
              <a:ext uri="{FF2B5EF4-FFF2-40B4-BE49-F238E27FC236}">
                <a16:creationId xmlns:a16="http://schemas.microsoft.com/office/drawing/2014/main" id="{FA7B442F-506F-294A-AB76-62A31D1B7B0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Quality controls</a:t>
            </a:r>
            <a:endParaRPr lang="en-US" dirty="0"/>
          </a:p>
        </p:txBody>
      </p:sp>
    </p:spTree>
    <p:extLst>
      <p:ext uri="{BB962C8B-B14F-4D97-AF65-F5344CB8AC3E}">
        <p14:creationId xmlns:p14="http://schemas.microsoft.com/office/powerpoint/2010/main" val="2523086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document&#10;&#10;Description générée automatiquement">
            <a:extLst>
              <a:ext uri="{FF2B5EF4-FFF2-40B4-BE49-F238E27FC236}">
                <a16:creationId xmlns:a16="http://schemas.microsoft.com/office/drawing/2014/main" id="{281D8211-D029-C848-A811-14CC048E4705}"/>
              </a:ext>
            </a:extLst>
          </p:cNvPr>
          <p:cNvPicPr>
            <a:picLocks noChangeAspect="1"/>
          </p:cNvPicPr>
          <p:nvPr/>
        </p:nvPicPr>
        <p:blipFill>
          <a:blip r:embed="rId2"/>
          <a:stretch>
            <a:fillRect/>
          </a:stretch>
        </p:blipFill>
        <p:spPr>
          <a:xfrm>
            <a:off x="0" y="588219"/>
            <a:ext cx="12192000" cy="5681562"/>
          </a:xfrm>
          <a:prstGeom prst="rect">
            <a:avLst/>
          </a:prstGeom>
        </p:spPr>
      </p:pic>
    </p:spTree>
    <p:extLst>
      <p:ext uri="{BB962C8B-B14F-4D97-AF65-F5344CB8AC3E}">
        <p14:creationId xmlns:p14="http://schemas.microsoft.com/office/powerpoint/2010/main" val="4054525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able&#10;&#10;Description générée automatiquement">
            <a:extLst>
              <a:ext uri="{FF2B5EF4-FFF2-40B4-BE49-F238E27FC236}">
                <a16:creationId xmlns:a16="http://schemas.microsoft.com/office/drawing/2014/main" id="{C90AEECF-C55B-C642-9E0B-EAC316C27789}"/>
              </a:ext>
            </a:extLst>
          </p:cNvPr>
          <p:cNvPicPr>
            <a:picLocks noChangeAspect="1"/>
          </p:cNvPicPr>
          <p:nvPr/>
        </p:nvPicPr>
        <p:blipFill>
          <a:blip r:embed="rId2"/>
          <a:stretch>
            <a:fillRect/>
          </a:stretch>
        </p:blipFill>
        <p:spPr>
          <a:xfrm>
            <a:off x="0" y="1136595"/>
            <a:ext cx="12192000" cy="5650129"/>
          </a:xfrm>
          <a:prstGeom prst="rect">
            <a:avLst/>
          </a:prstGeom>
        </p:spPr>
      </p:pic>
      <p:sp>
        <p:nvSpPr>
          <p:cNvPr id="6" name="Titre 3">
            <a:extLst>
              <a:ext uri="{FF2B5EF4-FFF2-40B4-BE49-F238E27FC236}">
                <a16:creationId xmlns:a16="http://schemas.microsoft.com/office/drawing/2014/main" id="{1AE9D7F0-DC2A-A64A-8499-85DDF4E54FC8}"/>
              </a:ext>
            </a:extLst>
          </p:cNvPr>
          <p:cNvSpPr>
            <a:spLocks noGrp="1"/>
          </p:cNvSpPr>
          <p:nvPr>
            <p:ph type="title"/>
          </p:nvPr>
        </p:nvSpPr>
        <p:spPr>
          <a:xfrm>
            <a:off x="554114" y="71276"/>
            <a:ext cx="10515600" cy="1325563"/>
          </a:xfrm>
        </p:spPr>
        <p:txBody>
          <a:bodyPr>
            <a:normAutofit/>
          </a:bodyPr>
          <a:lstStyle/>
          <a:p>
            <a:r>
              <a:rPr lang="fr-NL" sz="3600" dirty="0">
                <a:latin typeface="Arial" panose="020B0604020202020204" pitchFamily="34" charset="0"/>
                <a:cs typeface="Arial" panose="020B0604020202020204" pitchFamily="34" charset="0"/>
              </a:rPr>
              <a:t>1725 less accessible loci</a:t>
            </a:r>
          </a:p>
        </p:txBody>
      </p:sp>
    </p:spTree>
    <p:extLst>
      <p:ext uri="{BB962C8B-B14F-4D97-AF65-F5344CB8AC3E}">
        <p14:creationId xmlns:p14="http://schemas.microsoft.com/office/powerpoint/2010/main" val="1638192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able&#10;&#10;Description générée automatiquement">
            <a:extLst>
              <a:ext uri="{FF2B5EF4-FFF2-40B4-BE49-F238E27FC236}">
                <a16:creationId xmlns:a16="http://schemas.microsoft.com/office/drawing/2014/main" id="{F444B822-BB0D-1141-B194-CD625BC70130}"/>
              </a:ext>
            </a:extLst>
          </p:cNvPr>
          <p:cNvPicPr>
            <a:picLocks noChangeAspect="1"/>
          </p:cNvPicPr>
          <p:nvPr/>
        </p:nvPicPr>
        <p:blipFill>
          <a:blip r:embed="rId2"/>
          <a:stretch>
            <a:fillRect/>
          </a:stretch>
        </p:blipFill>
        <p:spPr>
          <a:xfrm>
            <a:off x="0" y="1174731"/>
            <a:ext cx="12192000" cy="5683269"/>
          </a:xfrm>
          <a:prstGeom prst="rect">
            <a:avLst/>
          </a:prstGeom>
        </p:spPr>
      </p:pic>
      <p:sp>
        <p:nvSpPr>
          <p:cNvPr id="6" name="Titre 3">
            <a:extLst>
              <a:ext uri="{FF2B5EF4-FFF2-40B4-BE49-F238E27FC236}">
                <a16:creationId xmlns:a16="http://schemas.microsoft.com/office/drawing/2014/main" id="{97FD219C-EDAA-E846-A32A-F3838B348E11}"/>
              </a:ext>
            </a:extLst>
          </p:cNvPr>
          <p:cNvSpPr>
            <a:spLocks noGrp="1"/>
          </p:cNvSpPr>
          <p:nvPr>
            <p:ph type="title"/>
          </p:nvPr>
        </p:nvSpPr>
        <p:spPr>
          <a:xfrm>
            <a:off x="838200" y="107673"/>
            <a:ext cx="10515600" cy="1325563"/>
          </a:xfrm>
        </p:spPr>
        <p:txBody>
          <a:bodyPr>
            <a:normAutofit/>
          </a:bodyPr>
          <a:lstStyle/>
          <a:p>
            <a:r>
              <a:rPr lang="fr-NL" sz="3600">
                <a:latin typeface="Arial" panose="020B0604020202020204" pitchFamily="34" charset="0"/>
                <a:cs typeface="Arial" panose="020B0604020202020204" pitchFamily="34" charset="0"/>
              </a:rPr>
              <a:t>1371 </a:t>
            </a:r>
            <a:r>
              <a:rPr lang="fr-NL" sz="3600" dirty="0">
                <a:latin typeface="Arial" panose="020B0604020202020204" pitchFamily="34" charset="0"/>
                <a:cs typeface="Arial" panose="020B0604020202020204" pitchFamily="34" charset="0"/>
              </a:rPr>
              <a:t>more accessible loci</a:t>
            </a:r>
          </a:p>
        </p:txBody>
      </p:sp>
    </p:spTree>
    <p:extLst>
      <p:ext uri="{BB962C8B-B14F-4D97-AF65-F5344CB8AC3E}">
        <p14:creationId xmlns:p14="http://schemas.microsoft.com/office/powerpoint/2010/main" val="231496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C1C40CD-71C9-9946-891A-0E15500691E9}"/>
              </a:ext>
            </a:extLst>
          </p:cNvPr>
          <p:cNvPicPr>
            <a:picLocks noChangeAspect="1"/>
          </p:cNvPicPr>
          <p:nvPr/>
        </p:nvPicPr>
        <p:blipFill>
          <a:blip r:embed="rId2"/>
          <a:stretch>
            <a:fillRect/>
          </a:stretch>
        </p:blipFill>
        <p:spPr>
          <a:xfrm>
            <a:off x="0" y="1040902"/>
            <a:ext cx="12192000" cy="5817098"/>
          </a:xfrm>
          <a:prstGeom prst="rect">
            <a:avLst/>
          </a:prstGeom>
        </p:spPr>
      </p:pic>
      <p:sp>
        <p:nvSpPr>
          <p:cNvPr id="4" name="Titre 1">
            <a:extLst>
              <a:ext uri="{FF2B5EF4-FFF2-40B4-BE49-F238E27FC236}">
                <a16:creationId xmlns:a16="http://schemas.microsoft.com/office/drawing/2014/main" id="{D55DF2D7-0F46-4340-9DC2-2913C42D1DA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Quality controls</a:t>
            </a:r>
            <a:endParaRPr lang="en-US" dirty="0"/>
          </a:p>
        </p:txBody>
      </p:sp>
    </p:spTree>
    <p:extLst>
      <p:ext uri="{BB962C8B-B14F-4D97-AF65-F5344CB8AC3E}">
        <p14:creationId xmlns:p14="http://schemas.microsoft.com/office/powerpoint/2010/main" val="201087481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3075</TotalTime>
  <Words>1928</Words>
  <Application>Microsoft Macintosh PowerPoint</Application>
  <PresentationFormat>Grand écran</PresentationFormat>
  <Paragraphs>363</Paragraphs>
  <Slides>82</Slides>
  <Notes>0</Notes>
  <HiddenSlides>2</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82</vt:i4>
      </vt:variant>
    </vt:vector>
  </HeadingPairs>
  <TitlesOfParts>
    <vt:vector size="87" baseType="lpstr">
      <vt:lpstr>Arial</vt:lpstr>
      <vt:lpstr>Calibri</vt:lpstr>
      <vt:lpstr>Calibri Light</vt:lpstr>
      <vt:lpstr>Helvetica</vt:lpstr>
      <vt:lpstr>Thème Office</vt:lpstr>
      <vt:lpstr>DN1 ATAC-seq </vt:lpstr>
      <vt:lpstr>Background</vt:lpstr>
      <vt:lpstr>Présentation PowerPoint</vt:lpstr>
      <vt:lpstr>Présentation PowerPoint</vt:lpstr>
      <vt:lpstr>QC reports provided by Macrogen</vt:lpstr>
      <vt:lpstr>Analysis</vt:lpstr>
      <vt:lpstr>Quality controls</vt:lpstr>
      <vt:lpstr>Présentation PowerPoint</vt:lpstr>
      <vt:lpstr>Présentation PowerPoint</vt:lpstr>
      <vt:lpstr>Présentation PowerPoint</vt:lpstr>
      <vt:lpstr>Bcl11b</vt:lpstr>
      <vt:lpstr>Présentation PowerPoint</vt:lpstr>
      <vt:lpstr>Peak calling: MACS2</vt:lpstr>
      <vt:lpstr>Overlap WT1 and WT2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Summary</vt:lpstr>
      <vt:lpstr>Analysis of coverage at TEs   Coverage at LTR</vt:lpstr>
      <vt:lpstr>Analysis of coverage at TEs   Coverage at LINE</vt:lpstr>
      <vt:lpstr>Analysis of coverage at TEs   Coverage at SINE</vt:lpstr>
      <vt:lpstr>Analysis of coverage at TEs   Coverage at MERVL</vt:lpstr>
      <vt:lpstr>Analysis of coverage at TEs   Coverage at ERV1</vt:lpstr>
      <vt:lpstr>Analysis of coverage at TEs   Coverage at ERVK</vt:lpstr>
      <vt:lpstr>Analysis of coverage at TEs   Coverage at IAP</vt:lpstr>
      <vt:lpstr>Analysis of coverage at TEs   Coverage at ERVL</vt:lpstr>
      <vt:lpstr>Présentation PowerPoint</vt:lpstr>
      <vt:lpstr>Results DN1 ATAC-seq July 2021</vt:lpstr>
      <vt:lpstr>Results DN1 ATAC-seq July 2021</vt:lpstr>
      <vt:lpstr>Overview DN1 ATAC 2nd experiment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Annotation of the peaks identified for ATAC DN1</vt:lpstr>
      <vt:lpstr>Differential peak analysis</vt:lpstr>
      <vt:lpstr>Differential peak analysis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What is next? (Observation on 18/01/22) </vt:lpstr>
      <vt:lpstr>Présentation PowerPoint</vt:lpstr>
      <vt:lpstr>Présentation PowerPoint</vt:lpstr>
      <vt:lpstr>Présentation PowerPoint</vt:lpstr>
      <vt:lpstr>Présentation PowerPoint</vt:lpstr>
      <vt:lpstr>Présentation PowerPoint</vt:lpstr>
      <vt:lpstr>Motif analysis on Diffbind all vs all</vt:lpstr>
      <vt:lpstr>Présentation PowerPoint</vt:lpstr>
      <vt:lpstr>Présentation PowerPoint</vt:lpstr>
      <vt:lpstr>Présentation PowerPoint</vt:lpstr>
      <vt:lpstr>Présentation PowerPoint</vt:lpstr>
      <vt:lpstr>Summary (25/01/22)</vt:lpstr>
      <vt:lpstr>194 more accessible loci</vt:lpstr>
      <vt:lpstr>103 less accessible loci</vt:lpstr>
      <vt:lpstr>Motifs identified homer differentially accessible loci – consistent peaks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1725 less accessible loci</vt:lpstr>
      <vt:lpstr>1371 more accessible loci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DN1 ATAC-seq </dc:title>
  <dc:creator>Chouaref, J. (HG)</dc:creator>
  <cp:lastModifiedBy>Chouaref, J. (HG)</cp:lastModifiedBy>
  <cp:revision>48</cp:revision>
  <dcterms:created xsi:type="dcterms:W3CDTF">2021-09-09T12:39:26Z</dcterms:created>
  <dcterms:modified xsi:type="dcterms:W3CDTF">2022-02-09T12:59:33Z</dcterms:modified>
</cp:coreProperties>
</file>